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8"/>
  </p:notesMasterIdLst>
  <p:handoutMasterIdLst>
    <p:handoutMasterId r:id="rId19"/>
  </p:handoutMasterIdLst>
  <p:sldIdLst>
    <p:sldId id="259" r:id="rId6"/>
    <p:sldId id="260" r:id="rId7"/>
    <p:sldId id="261" r:id="rId8"/>
    <p:sldId id="270" r:id="rId9"/>
    <p:sldId id="271" r:id="rId10"/>
    <p:sldId id="264" r:id="rId11"/>
    <p:sldId id="265" r:id="rId12"/>
    <p:sldId id="266" r:id="rId13"/>
    <p:sldId id="267" r:id="rId14"/>
    <p:sldId id="272" r:id="rId15"/>
    <p:sldId id="269" r:id="rId16"/>
    <p:sldId id="273" r:id="rId1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95" autoAdjust="0"/>
  </p:normalViewPr>
  <p:slideViewPr>
    <p:cSldViewPr snapToGrid="0" snapToObjects="1">
      <p:cViewPr varScale="1">
        <p:scale>
          <a:sx n="72" d="100"/>
          <a:sy n="72" d="100"/>
        </p:scale>
        <p:origin x="176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illion\Documents\NSF%20FEVS\FEVS%202016\Benchmarking%20Analysis\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72812773403319E-2"/>
          <c:y val="3.6734142137812176E-2"/>
          <c:w val="0.89984940944881886"/>
          <c:h val="0.76187556088750719"/>
        </c:manualLayout>
      </c:layout>
      <c:barChart>
        <c:barDir val="col"/>
        <c:grouping val="clustered"/>
        <c:varyColors val="0"/>
        <c:ser>
          <c:idx val="0"/>
          <c:order val="0"/>
          <c:tx>
            <c:strRef>
              <c:f>Sheet1!$B$1</c:f>
              <c:strCache>
                <c:ptCount val="1"/>
                <c:pt idx="0">
                  <c:v>GOV</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OPM Employee Engagement Index</c:v>
                </c:pt>
                <c:pt idx="1">
                  <c:v>OPM Global Satisfaction Index</c:v>
                </c:pt>
                <c:pt idx="2">
                  <c:v>OPM New Inclusion Quotient (“New IQ”) </c:v>
                </c:pt>
                <c:pt idx="3">
                  <c:v>NSF Career Development Index</c:v>
                </c:pt>
                <c:pt idx="4">
                  <c:v>NSF Workload Index</c:v>
                </c:pt>
                <c:pt idx="5">
                  <c:v>NSF Performance Management &amp; Recognition Index</c:v>
                </c:pt>
              </c:strCache>
            </c:strRef>
          </c:cat>
          <c:val>
            <c:numRef>
              <c:f>Sheet1!$B$2:$B$7</c:f>
              <c:numCache>
                <c:formatCode>General</c:formatCode>
                <c:ptCount val="6"/>
                <c:pt idx="0">
                  <c:v>65</c:v>
                </c:pt>
                <c:pt idx="1">
                  <c:v>61</c:v>
                </c:pt>
                <c:pt idx="2">
                  <c:v>58</c:v>
                </c:pt>
                <c:pt idx="3">
                  <c:v>55</c:v>
                </c:pt>
                <c:pt idx="4">
                  <c:v>52</c:v>
                </c:pt>
                <c:pt idx="5">
                  <c:v>55</c:v>
                </c:pt>
              </c:numCache>
            </c:numRef>
          </c:val>
        </c:ser>
        <c:ser>
          <c:idx val="1"/>
          <c:order val="1"/>
          <c:tx>
            <c:strRef>
              <c:f>Sheet1!$C$1</c:f>
              <c:strCache>
                <c:ptCount val="1"/>
                <c:pt idx="0">
                  <c:v>NSF</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OPM Employee Engagement Index</c:v>
                </c:pt>
                <c:pt idx="1">
                  <c:v>OPM Global Satisfaction Index</c:v>
                </c:pt>
                <c:pt idx="2">
                  <c:v>OPM New Inclusion Quotient (“New IQ”) </c:v>
                </c:pt>
                <c:pt idx="3">
                  <c:v>NSF Career Development Index</c:v>
                </c:pt>
                <c:pt idx="4">
                  <c:v>NSF Workload Index</c:v>
                </c:pt>
                <c:pt idx="5">
                  <c:v>NSF Performance Management &amp; Recognition Index</c:v>
                </c:pt>
              </c:strCache>
            </c:strRef>
          </c:cat>
          <c:val>
            <c:numRef>
              <c:f>Sheet1!$C$2:$C$7</c:f>
              <c:numCache>
                <c:formatCode>General</c:formatCode>
                <c:ptCount val="6"/>
                <c:pt idx="0">
                  <c:v>73</c:v>
                </c:pt>
                <c:pt idx="1">
                  <c:v>70</c:v>
                </c:pt>
                <c:pt idx="2">
                  <c:v>65</c:v>
                </c:pt>
                <c:pt idx="3">
                  <c:v>62</c:v>
                </c:pt>
                <c:pt idx="4">
                  <c:v>53</c:v>
                </c:pt>
                <c:pt idx="5">
                  <c:v>63</c:v>
                </c:pt>
              </c:numCache>
            </c:numRef>
          </c:val>
        </c:ser>
        <c:ser>
          <c:idx val="2"/>
          <c:order val="2"/>
          <c:tx>
            <c:strRef>
              <c:f>Sheet1!$D$1</c:f>
              <c:strCache>
                <c:ptCount val="1"/>
                <c:pt idx="0">
                  <c:v>Benchmark Group</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OPM Employee Engagement Index</c:v>
                </c:pt>
                <c:pt idx="1">
                  <c:v>OPM Global Satisfaction Index</c:v>
                </c:pt>
                <c:pt idx="2">
                  <c:v>OPM New Inclusion Quotient (“New IQ”) </c:v>
                </c:pt>
                <c:pt idx="3">
                  <c:v>NSF Career Development Index</c:v>
                </c:pt>
                <c:pt idx="4">
                  <c:v>NSF Workload Index</c:v>
                </c:pt>
                <c:pt idx="5">
                  <c:v>NSF Performance Management &amp; Recognition Index</c:v>
                </c:pt>
              </c:strCache>
            </c:strRef>
          </c:cat>
          <c:val>
            <c:numRef>
              <c:f>Sheet1!$D$2:$D$7</c:f>
              <c:numCache>
                <c:formatCode>0</c:formatCode>
                <c:ptCount val="6"/>
                <c:pt idx="0">
                  <c:v>72</c:v>
                </c:pt>
                <c:pt idx="1">
                  <c:v>69</c:v>
                </c:pt>
                <c:pt idx="2">
                  <c:v>66</c:v>
                </c:pt>
                <c:pt idx="3" formatCode="General">
                  <c:v>62</c:v>
                </c:pt>
                <c:pt idx="4" formatCode="General">
                  <c:v>56</c:v>
                </c:pt>
                <c:pt idx="5" formatCode="General">
                  <c:v>60</c:v>
                </c:pt>
              </c:numCache>
            </c:numRef>
          </c:val>
        </c:ser>
        <c:dLbls>
          <c:dLblPos val="outEnd"/>
          <c:showLegendKey val="0"/>
          <c:showVal val="1"/>
          <c:showCatName val="0"/>
          <c:showSerName val="0"/>
          <c:showPercent val="0"/>
          <c:showBubbleSize val="0"/>
        </c:dLbls>
        <c:gapWidth val="219"/>
        <c:overlap val="-27"/>
        <c:axId val="158232376"/>
        <c:axId val="181286448"/>
      </c:barChart>
      <c:catAx>
        <c:axId val="15823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1286448"/>
        <c:crosses val="autoZero"/>
        <c:auto val="1"/>
        <c:lblAlgn val="ctr"/>
        <c:lblOffset val="100"/>
        <c:noMultiLvlLbl val="0"/>
      </c:catAx>
      <c:valAx>
        <c:axId val="1812864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330" dirty="0">
                    <a:solidFill>
                      <a:schemeClr val="tx1"/>
                    </a:solidFill>
                  </a:rPr>
                  <a:t>Index Score</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232376"/>
        <c:crosses val="autoZero"/>
        <c:crossBetween val="between"/>
        <c:majorUnit val="20"/>
      </c:valAx>
      <c:spPr>
        <a:noFill/>
        <a:ln>
          <a:noFill/>
        </a:ln>
        <a:effectLst/>
      </c:spPr>
    </c:plotArea>
    <c:legend>
      <c:legendPos val="b"/>
      <c:layout>
        <c:manualLayout>
          <c:xMode val="edge"/>
          <c:yMode val="edge"/>
          <c:x val="0.29423764216972881"/>
          <c:y val="0.94970458360086962"/>
          <c:w val="0.40874693788276462"/>
          <c:h val="5.029541639913036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70691975719954"/>
          <c:y val="4.1491606933998941E-2"/>
          <c:w val="0.80017790409703082"/>
          <c:h val="0.95850839306600111"/>
        </c:manualLayout>
      </c:layout>
      <c:pieChart>
        <c:varyColors val="1"/>
        <c:ser>
          <c:idx val="0"/>
          <c:order val="0"/>
          <c:tx>
            <c:strRef>
              <c:f>Sheet1!$B$1</c:f>
              <c:strCache>
                <c:ptCount val="1"/>
                <c:pt idx="0">
                  <c:v>Engagement</c:v>
                </c:pt>
              </c:strCache>
            </c:strRef>
          </c:tx>
          <c:spPr>
            <a:solidFill>
              <a:schemeClr val="accent1"/>
            </a:solidFill>
          </c:spPr>
          <c:explosion val="4"/>
          <c:dPt>
            <c:idx val="0"/>
            <c:bubble3D val="0"/>
            <c:spPr>
              <a:solidFill>
                <a:schemeClr val="accent1"/>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1"/>
              </a:solidFill>
              <a:ln w="19050">
                <a:solidFill>
                  <a:schemeClr val="lt1"/>
                </a:solidFill>
              </a:ln>
              <a:effectLst/>
            </c:spPr>
          </c:dPt>
          <c:dPt>
            <c:idx val="3"/>
            <c:bubble3D val="0"/>
            <c:spPr>
              <a:solidFill>
                <a:schemeClr val="accent1"/>
              </a:solidFill>
              <a:ln w="19050">
                <a:solidFill>
                  <a:schemeClr val="lt1"/>
                </a:solidFill>
              </a:ln>
              <a:effectLst/>
            </c:spPr>
          </c:dPt>
          <c:dPt>
            <c:idx val="4"/>
            <c:bubble3D val="0"/>
            <c:spPr>
              <a:solidFill>
                <a:schemeClr val="accent1"/>
              </a:solidFill>
              <a:ln w="19050">
                <a:solidFill>
                  <a:schemeClr val="lt1"/>
                </a:solidFill>
              </a:ln>
              <a:effectLst/>
            </c:spPr>
          </c:dPt>
          <c:dPt>
            <c:idx val="5"/>
            <c:bubble3D val="0"/>
            <c:spPr>
              <a:solidFill>
                <a:schemeClr val="accent1"/>
              </a:solidFill>
              <a:ln w="19050">
                <a:solidFill>
                  <a:schemeClr val="lt1"/>
                </a:solidFill>
              </a:ln>
              <a:effectLst/>
            </c:spPr>
          </c:dPt>
          <c:cat>
            <c:numRef>
              <c:f>Sheet1!$A$2:$A$7</c:f>
              <c:numCache>
                <c:formatCode>General</c:formatCode>
                <c:ptCount val="6"/>
              </c:numCache>
            </c:numRef>
          </c:cat>
          <c:val>
            <c:numRef>
              <c:f>Sheet1!$B$2:$B$7</c:f>
              <c:numCache>
                <c:formatCode>General</c:formatCode>
                <c:ptCount val="6"/>
                <c:pt idx="0">
                  <c:v>16</c:v>
                </c:pt>
                <c:pt idx="1">
                  <c:v>16</c:v>
                </c:pt>
                <c:pt idx="2">
                  <c:v>16</c:v>
                </c:pt>
                <c:pt idx="3">
                  <c:v>16</c:v>
                </c:pt>
                <c:pt idx="4">
                  <c:v>16</c:v>
                </c:pt>
                <c:pt idx="5">
                  <c:v>16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C17847A8-8E1A-45A3-8D62-D1452737013E}" type="datetimeFigureOut">
              <a:rPr lang="en-US" altLang="en-US"/>
              <a:pPr/>
              <a:t>11/22/2016</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FB4D72C-436A-419A-9113-FD7E9DBD568F}" type="slidenum">
              <a:rPr lang="en-US" altLang="en-US"/>
              <a:pPr/>
              <a:t>‹#›</a:t>
            </a:fld>
            <a:endParaRPr lang="en-US" altLang="en-US"/>
          </a:p>
        </p:txBody>
      </p:sp>
    </p:spTree>
    <p:extLst>
      <p:ext uri="{BB962C8B-B14F-4D97-AF65-F5344CB8AC3E}">
        <p14:creationId xmlns:p14="http://schemas.microsoft.com/office/powerpoint/2010/main" val="1458528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85E976A-7692-450A-87E6-B1CDBDB80656}" type="datetimeFigureOut">
              <a:rPr lang="en-US" altLang="en-US"/>
              <a:pPr/>
              <a:t>11/22/2016</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419CC60-40FB-4145-BE53-F150A5A3E63C}" type="slidenum">
              <a:rPr lang="en-US" altLang="en-US"/>
              <a:pPr/>
              <a:t>‹#›</a:t>
            </a:fld>
            <a:endParaRPr lang="en-US" altLang="en-US"/>
          </a:p>
        </p:txBody>
      </p:sp>
    </p:spTree>
    <p:extLst>
      <p:ext uri="{BB962C8B-B14F-4D97-AF65-F5344CB8AC3E}">
        <p14:creationId xmlns:p14="http://schemas.microsoft.com/office/powerpoint/2010/main" val="72600420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SzPct val="100000"/>
              <a:buFont typeface="Arial" panose="020B0604020202020204" pitchFamily="34" charset="0"/>
              <a:buChar char="•"/>
            </a:pPr>
            <a:r>
              <a:rPr lang="en-US" sz="3300" dirty="0">
                <a:latin typeface="Calibri" panose="020F0502020204030204" pitchFamily="34" charset="0"/>
              </a:rPr>
              <a:t>Overview of 2016 FEVS Results</a:t>
            </a:r>
          </a:p>
          <a:p>
            <a:pPr lvl="1">
              <a:buSzPct val="90000"/>
              <a:buFont typeface="Courier New" panose="02070309020205020404" pitchFamily="49" charset="0"/>
              <a:buChar char="o"/>
            </a:pPr>
            <a:r>
              <a:rPr lang="en-US" sz="2900" dirty="0">
                <a:latin typeface="Calibri" panose="020F0502020204030204" pitchFamily="34" charset="0"/>
              </a:rPr>
              <a:t>  FEVS Index Results</a:t>
            </a:r>
          </a:p>
          <a:p>
            <a:pPr lvl="1">
              <a:buSzPct val="90000"/>
              <a:buFont typeface="Courier New" panose="02070309020205020404" pitchFamily="49" charset="0"/>
              <a:buChar char="o"/>
            </a:pPr>
            <a:r>
              <a:rPr lang="en-US" sz="2900" dirty="0">
                <a:latin typeface="Calibri" panose="020F0502020204030204" pitchFamily="34" charset="0"/>
              </a:rPr>
              <a:t>  2016 NSF Agency Specific Item Results</a:t>
            </a:r>
          </a:p>
          <a:p>
            <a:pPr lvl="1">
              <a:buSzPct val="90000"/>
              <a:buFont typeface="Courier New" panose="02070309020205020404" pitchFamily="49" charset="0"/>
              <a:buChar char="o"/>
            </a:pPr>
            <a:r>
              <a:rPr lang="en-US" sz="2900" dirty="0">
                <a:latin typeface="Calibri" panose="020F0502020204030204" pitchFamily="34" charset="0"/>
              </a:rPr>
              <a:t>  FEVS Benchmarking Results</a:t>
            </a:r>
          </a:p>
          <a:p>
            <a:pPr lvl="1">
              <a:buSzPct val="90000"/>
              <a:buFont typeface="Courier New" panose="02070309020205020404" pitchFamily="49" charset="0"/>
              <a:buChar char="o"/>
            </a:pPr>
            <a:r>
              <a:rPr lang="en-US" sz="2900" dirty="0">
                <a:latin typeface="Calibri" panose="020F0502020204030204" pitchFamily="34" charset="0"/>
              </a:rPr>
              <a:t>  Comparison of Supplemental FEVS Results</a:t>
            </a:r>
          </a:p>
          <a:p>
            <a:pPr marL="465887" indent="-465887">
              <a:buSzPct val="100000"/>
              <a:buFont typeface="Arial" panose="020B0604020202020204" pitchFamily="34" charset="0"/>
              <a:buChar char="•"/>
            </a:pPr>
            <a:r>
              <a:rPr lang="en-US" sz="3300" dirty="0">
                <a:latin typeface="Calibri" panose="020F0502020204030204" pitchFamily="34" charset="0"/>
              </a:rPr>
              <a:t>Employee Engagement and Action Planning</a:t>
            </a:r>
          </a:p>
          <a:p>
            <a:endParaRPr lang="en-US" dirty="0"/>
          </a:p>
        </p:txBody>
      </p:sp>
      <p:sp>
        <p:nvSpPr>
          <p:cNvPr id="4" name="Slide Number Placeholder 3"/>
          <p:cNvSpPr>
            <a:spLocks noGrp="1"/>
          </p:cNvSpPr>
          <p:nvPr>
            <p:ph type="sldNum" sz="quarter" idx="10"/>
          </p:nvPr>
        </p:nvSpPr>
        <p:spPr/>
        <p:txBody>
          <a:bodyPr/>
          <a:lstStyle/>
          <a:p>
            <a:fld id="{98B94330-6026-8B41-816A-114E8012470A}" type="slidenum">
              <a:rPr lang="en-US" smtClean="0"/>
              <a:t>1</a:t>
            </a:fld>
            <a:endParaRPr lang="en-US" dirty="0"/>
          </a:p>
        </p:txBody>
      </p:sp>
    </p:spTree>
    <p:extLst>
      <p:ext uri="{BB962C8B-B14F-4D97-AF65-F5344CB8AC3E}">
        <p14:creationId xmlns:p14="http://schemas.microsoft.com/office/powerpoint/2010/main" val="323844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models of employee engagement but most contain similar elements. We use this one to communicate the elements of the working environment that result in engagement: </a:t>
            </a:r>
          </a:p>
          <a:p>
            <a:pPr defTabSz="465887" fontAlgn="auto">
              <a:spcBef>
                <a:spcPts val="0"/>
              </a:spcBef>
              <a:spcAft>
                <a:spcPts val="0"/>
              </a:spcAft>
              <a:defRPr/>
            </a:pPr>
            <a:endParaRPr lang="en-US" dirty="0"/>
          </a:p>
          <a:p>
            <a:pPr defTabSz="465887" fontAlgn="auto">
              <a:spcBef>
                <a:spcPts val="0"/>
              </a:spcBef>
              <a:spcAft>
                <a:spcPts val="0"/>
              </a:spcAft>
              <a:defRPr/>
            </a:pPr>
            <a:r>
              <a:rPr lang="en-US" baseline="0" dirty="0" smtClean="0"/>
              <a:t>* PRIDE IN ONE’S WORK OR WORKPLACE:  In order to be engagement people need to feel emotionally connected to the work they do and the mission of the organization. </a:t>
            </a:r>
            <a:endParaRPr lang="en-US" dirty="0" smtClean="0"/>
          </a:p>
          <a:p>
            <a:pPr defTabSz="465887" fontAlgn="auto">
              <a:spcBef>
                <a:spcPts val="0"/>
              </a:spcBef>
              <a:spcAft>
                <a:spcPts val="0"/>
              </a:spcAft>
              <a:defRPr/>
            </a:pPr>
            <a:r>
              <a:rPr lang="en-US" dirty="0">
                <a:ln w="3175">
                  <a:noFill/>
                </a:ln>
                <a:solidFill>
                  <a:srgbClr val="000000"/>
                </a:solidFill>
                <a:latin typeface="Arial" panose="020B0604020202020204" pitchFamily="34" charset="0"/>
                <a:cs typeface="Arial" panose="020B0604020202020204" pitchFamily="34" charset="0"/>
              </a:rPr>
              <a:t>* SATISFACTION WITH LEADERSHIP: This includes supervisors and above. </a:t>
            </a:r>
            <a:r>
              <a:rPr lang="en-US" dirty="0" smtClean="0"/>
              <a:t>The relationship between supervisors and direct reports is the strongest predictor of engagement since they have most impact on everyday lives of</a:t>
            </a:r>
            <a:r>
              <a:rPr lang="en-US" baseline="0" dirty="0" smtClean="0"/>
              <a:t> people. The relationship needs to be based on trust, autonomy, and fairness. At higher levels, leaders need to provide vision and steer the agency toward that vision. </a:t>
            </a:r>
            <a:r>
              <a:rPr lang="en-US" dirty="0" smtClean="0"/>
              <a:t> </a:t>
            </a:r>
            <a:endParaRPr lang="en-US" dirty="0">
              <a:ln w="3175">
                <a:noFill/>
              </a:ln>
              <a:solidFill>
                <a:srgbClr val="000000"/>
              </a:solidFill>
              <a:latin typeface="Arial" panose="020B0604020202020204" pitchFamily="34" charset="0"/>
              <a:cs typeface="Arial" panose="020B0604020202020204" pitchFamily="34" charset="0"/>
            </a:endParaRPr>
          </a:p>
          <a:p>
            <a:pPr defTabSz="465887" fontAlgn="auto">
              <a:spcBef>
                <a:spcPts val="0"/>
              </a:spcBef>
              <a:spcAft>
                <a:spcPts val="0"/>
              </a:spcAft>
              <a:defRPr/>
            </a:pPr>
            <a:r>
              <a:rPr lang="en-US" dirty="0"/>
              <a:t>* </a:t>
            </a:r>
            <a:r>
              <a:rPr lang="en-US" dirty="0">
                <a:ln w="3175">
                  <a:noFill/>
                </a:ln>
                <a:solidFill>
                  <a:srgbClr val="000000"/>
                </a:solidFill>
                <a:latin typeface="Arial" panose="020B0604020202020204" pitchFamily="34" charset="0"/>
                <a:cs typeface="Arial" panose="020B0604020202020204" pitchFamily="34" charset="0"/>
              </a:rPr>
              <a:t>OPPORTUNITY TO PERFORM WELL AT WORK: is important contributor to employee engagement in the Federal Government.  This means knowing what is expected on the job, being able to use one’s skills and also having challenging assignments, and having resources.</a:t>
            </a:r>
          </a:p>
          <a:p>
            <a:r>
              <a:rPr lang="en-US" dirty="0">
                <a:ln w="3175">
                  <a:noFill/>
                </a:ln>
                <a:solidFill>
                  <a:srgbClr val="000000"/>
                </a:solidFill>
                <a:latin typeface="Arial" panose="020B0604020202020204" pitchFamily="34" charset="0"/>
                <a:cs typeface="Arial" panose="020B0604020202020204" pitchFamily="34" charset="0"/>
              </a:rPr>
              <a:t>* SATISFACTION WITH RECOGNITION RECEIVED: </a:t>
            </a:r>
            <a:r>
              <a:rPr lang="en-US" dirty="0">
                <a:ea typeface="+mn-ea"/>
              </a:rPr>
              <a:t>Recognition is central to engagement. It may be monetary or nonmonetary awards, or a simple acknowledgement of a job well done. </a:t>
            </a:r>
          </a:p>
          <a:p>
            <a:r>
              <a:rPr lang="en-US" dirty="0" smtClean="0"/>
              <a:t>Productive </a:t>
            </a:r>
          </a:p>
          <a:p>
            <a:r>
              <a:rPr lang="en-US" dirty="0" smtClean="0"/>
              <a:t>* </a:t>
            </a:r>
            <a:r>
              <a:rPr lang="en-US" dirty="0">
                <a:ea typeface="+mn-ea"/>
              </a:rPr>
              <a:t>PROSPECT FOR FUTURE PERSONAL AND PROFESSIONAL GROWTH: the ability to progress in one’s career at a organization is an important part of engagement. However, this is not always possible in smaller and flatter organizations. It is important to emphasize that growth can mean learning new skillsets, rotating to other assignments, lead projects, or exercise leadership roles on teams. </a:t>
            </a:r>
          </a:p>
          <a:p>
            <a:pPr marL="174708" indent="-174708">
              <a:buFont typeface="Arial" panose="020B0604020202020204" pitchFamily="34" charset="0"/>
              <a:buChar char="•"/>
            </a:pPr>
            <a:r>
              <a:rPr lang="en-US" dirty="0" smtClean="0"/>
              <a:t>POSITIVE WORK ENVIRONMENT – last but not least, a respective, collaborative, trusting</a:t>
            </a:r>
            <a:r>
              <a:rPr lang="en-US" baseline="0" dirty="0" smtClean="0"/>
              <a:t> work environment is an important precursor to engagement. </a:t>
            </a:r>
          </a:p>
          <a:p>
            <a:pPr marL="174708" indent="-174708">
              <a:buFont typeface="Arial" panose="020B0604020202020204" pitchFamily="34" charset="0"/>
              <a:buChar char="•"/>
            </a:pPr>
            <a:endParaRPr lang="en-US" baseline="0" dirty="0" smtClean="0"/>
          </a:p>
          <a:p>
            <a:r>
              <a:rPr lang="en-US" baseline="0" dirty="0" smtClean="0"/>
              <a:t>All together, these factors make it more likely that a person will be engaged, which </a:t>
            </a:r>
            <a:r>
              <a:rPr lang="en-US" baseline="0" smtClean="0"/>
              <a:t>will result in </a:t>
            </a:r>
            <a:r>
              <a:rPr lang="en-US" baseline="0" dirty="0" smtClean="0"/>
              <a:t>positive outcomes for an individual, team, and the organization as a whole. </a:t>
            </a:r>
            <a:endParaRPr lang="en-US" dirty="0" smtClean="0"/>
          </a:p>
        </p:txBody>
      </p:sp>
      <p:sp>
        <p:nvSpPr>
          <p:cNvPr id="4" name="Slide Number Placeholder 3"/>
          <p:cNvSpPr>
            <a:spLocks noGrp="1"/>
          </p:cNvSpPr>
          <p:nvPr>
            <p:ph type="sldNum" sz="quarter" idx="10"/>
          </p:nvPr>
        </p:nvSpPr>
        <p:spPr/>
        <p:txBody>
          <a:bodyPr/>
          <a:lstStyle/>
          <a:p>
            <a:fld id="{98B94330-6026-8B41-816A-114E8012470A}" type="slidenum">
              <a:rPr lang="en-US" smtClean="0"/>
              <a:t>10</a:t>
            </a:fld>
            <a:endParaRPr lang="en-US" dirty="0"/>
          </a:p>
        </p:txBody>
      </p:sp>
    </p:spTree>
    <p:extLst>
      <p:ext uri="{BB962C8B-B14F-4D97-AF65-F5344CB8AC3E}">
        <p14:creationId xmlns:p14="http://schemas.microsoft.com/office/powerpoint/2010/main" val="88122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customized support</a:t>
            </a:r>
            <a:r>
              <a:rPr lang="en-US" baseline="0" dirty="0" smtClean="0"/>
              <a:t> that can be provided by HRM:</a:t>
            </a:r>
          </a:p>
          <a:p>
            <a:endParaRPr lang="en-US" baseline="0" dirty="0" smtClean="0"/>
          </a:p>
          <a:p>
            <a:pPr marL="349415" indent="-349415" defTabSz="465887" fontAlgn="auto">
              <a:lnSpc>
                <a:spcPct val="150000"/>
              </a:lnSpc>
              <a:spcBef>
                <a:spcPts val="0"/>
              </a:spcBef>
              <a:spcAft>
                <a:spcPts val="611"/>
              </a:spcAft>
              <a:buSzPct val="52000"/>
              <a:buFont typeface="Arial" charset="0"/>
              <a:buChar char="•"/>
              <a:defRPr/>
            </a:pPr>
            <a:r>
              <a:rPr lang="en-US" sz="2000" dirty="0">
                <a:solidFill>
                  <a:prstClr val="black"/>
                </a:solidFill>
                <a:ea typeface="+mn-ea"/>
                <a:cs typeface="Calibri Light"/>
              </a:rPr>
              <a:t>Access to hands-on consulting and advice from SHCP </a:t>
            </a:r>
          </a:p>
          <a:p>
            <a:pPr marL="349415" indent="-349415" defTabSz="465887" fontAlgn="auto">
              <a:lnSpc>
                <a:spcPct val="150000"/>
              </a:lnSpc>
              <a:spcBef>
                <a:spcPts val="0"/>
              </a:spcBef>
              <a:spcAft>
                <a:spcPts val="611"/>
              </a:spcAft>
              <a:buSzPct val="52000"/>
              <a:buFont typeface="Arial" charset="0"/>
              <a:buChar char="•"/>
              <a:defRPr/>
            </a:pPr>
            <a:r>
              <a:rPr lang="en-US" sz="2000" dirty="0">
                <a:solidFill>
                  <a:prstClr val="black"/>
                </a:solidFill>
                <a:ea typeface="+mn-ea"/>
                <a:cs typeface="Calibri Light"/>
              </a:rPr>
              <a:t>Access to internal and external facilitation services </a:t>
            </a:r>
          </a:p>
          <a:p>
            <a:pPr marL="349415" indent="-349415" defTabSz="465887" fontAlgn="auto">
              <a:lnSpc>
                <a:spcPct val="150000"/>
              </a:lnSpc>
              <a:spcBef>
                <a:spcPts val="0"/>
              </a:spcBef>
              <a:spcAft>
                <a:spcPts val="611"/>
              </a:spcAft>
              <a:buSzPct val="52000"/>
              <a:buFont typeface="Arial" charset="0"/>
              <a:buChar char="•"/>
              <a:defRPr/>
            </a:pPr>
            <a:r>
              <a:rPr lang="en-US" sz="2000" dirty="0">
                <a:solidFill>
                  <a:prstClr val="black"/>
                </a:solidFill>
                <a:ea typeface="+mn-ea"/>
                <a:cs typeface="Calibri Light"/>
              </a:rPr>
              <a:t>Schedule a meeting to provide overview of process and resources</a:t>
            </a:r>
          </a:p>
          <a:p>
            <a:pPr marL="349415" indent="-349415" defTabSz="465887" fontAlgn="auto">
              <a:lnSpc>
                <a:spcPct val="150000"/>
              </a:lnSpc>
              <a:spcBef>
                <a:spcPts val="0"/>
              </a:spcBef>
              <a:spcAft>
                <a:spcPts val="611"/>
              </a:spcAft>
              <a:buSzPct val="52000"/>
              <a:buFont typeface="Arial" charset="0"/>
              <a:buChar char="•"/>
              <a:defRPr/>
            </a:pPr>
            <a:r>
              <a:rPr lang="en-US" sz="2000" dirty="0">
                <a:solidFill>
                  <a:prstClr val="black"/>
                </a:solidFill>
                <a:ea typeface="+mn-ea"/>
                <a:cs typeface="Calibri Light"/>
              </a:rPr>
              <a:t>Self-directed use of action planning tools and guidance </a:t>
            </a:r>
          </a:p>
          <a:p>
            <a:pPr marL="349415" indent="-349415" defTabSz="465887" fontAlgn="auto">
              <a:lnSpc>
                <a:spcPct val="150000"/>
              </a:lnSpc>
              <a:spcBef>
                <a:spcPts val="0"/>
              </a:spcBef>
              <a:spcAft>
                <a:spcPts val="611"/>
              </a:spcAft>
              <a:buSzPct val="52000"/>
              <a:buFont typeface="Arial" charset="0"/>
              <a:buChar char="•"/>
              <a:defRPr/>
            </a:pPr>
            <a:r>
              <a:rPr lang="en-US" sz="2000" dirty="0">
                <a:solidFill>
                  <a:prstClr val="black"/>
                </a:solidFill>
                <a:ea typeface="+mn-ea"/>
                <a:cs typeface="Calibri Light"/>
              </a:rPr>
              <a:t>Attend Promising Practices Brownbag Series </a:t>
            </a:r>
          </a:p>
          <a:p>
            <a:pPr marL="349415" indent="-349415" defTabSz="465887" fontAlgn="auto">
              <a:lnSpc>
                <a:spcPct val="150000"/>
              </a:lnSpc>
              <a:spcBef>
                <a:spcPts val="0"/>
              </a:spcBef>
              <a:spcAft>
                <a:spcPts val="611"/>
              </a:spcAft>
              <a:buSzPct val="52000"/>
              <a:buFont typeface="Arial" charset="0"/>
              <a:buChar char="•"/>
              <a:defRPr/>
            </a:pPr>
            <a:r>
              <a:rPr lang="en-US" sz="2000" dirty="0">
                <a:solidFill>
                  <a:prstClr val="black"/>
                </a:solidFill>
                <a:ea typeface="+mn-ea"/>
                <a:cs typeface="Calibri Light"/>
              </a:rPr>
              <a:t>Participate in bi-annual progress check-ins with SHCP</a:t>
            </a:r>
          </a:p>
          <a:p>
            <a:endParaRPr lang="en-US" dirty="0"/>
          </a:p>
        </p:txBody>
      </p:sp>
      <p:sp>
        <p:nvSpPr>
          <p:cNvPr id="4" name="Slide Number Placeholder 3"/>
          <p:cNvSpPr>
            <a:spLocks noGrp="1"/>
          </p:cNvSpPr>
          <p:nvPr>
            <p:ph type="sldNum" sz="quarter" idx="10"/>
          </p:nvPr>
        </p:nvSpPr>
        <p:spPr/>
        <p:txBody>
          <a:bodyPr/>
          <a:lstStyle/>
          <a:p>
            <a:fld id="{98B94330-6026-8B41-816A-114E8012470A}" type="slidenum">
              <a:rPr lang="en-US" smtClean="0"/>
              <a:t>11</a:t>
            </a:fld>
            <a:endParaRPr lang="en-US" dirty="0"/>
          </a:p>
        </p:txBody>
      </p:sp>
    </p:spTree>
    <p:extLst>
      <p:ext uri="{BB962C8B-B14F-4D97-AF65-F5344CB8AC3E}">
        <p14:creationId xmlns:p14="http://schemas.microsoft.com/office/powerpoint/2010/main" val="424211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8B94330-6026-8B41-816A-114E8012470A}" type="slidenum">
              <a:rPr lang="en-US" smtClean="0"/>
              <a:t>12</a:t>
            </a:fld>
            <a:endParaRPr lang="en-US" dirty="0"/>
          </a:p>
        </p:txBody>
      </p:sp>
    </p:spTree>
    <p:extLst>
      <p:ext uri="{BB962C8B-B14F-4D97-AF65-F5344CB8AC3E}">
        <p14:creationId xmlns:p14="http://schemas.microsoft.com/office/powerpoint/2010/main" val="58107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Highlights:</a:t>
            </a:r>
          </a:p>
          <a:p>
            <a:pPr marL="174708" indent="-174708" defTabSz="465887" fontAlgn="auto">
              <a:spcBef>
                <a:spcPts val="0"/>
              </a:spcBef>
              <a:spcAft>
                <a:spcPts val="0"/>
              </a:spcAft>
              <a:buFont typeface="Arial" panose="020B0604020202020204" pitchFamily="34" charset="0"/>
              <a:buChar char="•"/>
              <a:defRPr/>
            </a:pPr>
            <a:r>
              <a:rPr lang="en-US" dirty="0"/>
              <a:t>Among CHCO agencies - NSF is the third highest scoring agency in the medium and small agency category behind OMB (78%) and NRC (74%)</a:t>
            </a:r>
          </a:p>
          <a:p>
            <a:pPr marL="174708" indent="-174708" defTabSz="465887" fontAlgn="auto">
              <a:spcBef>
                <a:spcPts val="0"/>
              </a:spcBef>
              <a:spcAft>
                <a:spcPts val="0"/>
              </a:spcAft>
              <a:buFont typeface="Arial" panose="020B0604020202020204" pitchFamily="34" charset="0"/>
              <a:buChar char="•"/>
              <a:defRPr/>
            </a:pPr>
            <a:r>
              <a:rPr lang="en-US" dirty="0">
                <a:ea typeface="+mn-ea"/>
              </a:rPr>
              <a:t>In the government-wide management report, NSF is recognized on pg. 12 for our increased score on the Employee Engagement index and again on pgs. 30-31 for increased scores on the NEW IQ index. NSF is making solid, year-over-year increases in FEVS scores.</a:t>
            </a:r>
          </a:p>
          <a:p>
            <a:pPr marL="174708" indent="-174708" defTabSz="465887" fontAlgn="auto">
              <a:spcBef>
                <a:spcPts val="0"/>
              </a:spcBef>
              <a:spcAft>
                <a:spcPts val="0"/>
              </a:spcAft>
              <a:buFont typeface="Arial" panose="020B0604020202020204" pitchFamily="34" charset="0"/>
              <a:buChar char="•"/>
              <a:defRPr/>
            </a:pPr>
            <a:endParaRPr lang="en-US" dirty="0"/>
          </a:p>
          <a:p>
            <a:pPr marL="174708" indent="-174708" defTabSz="465887" fontAlgn="auto">
              <a:spcBef>
                <a:spcPts val="0"/>
              </a:spcBef>
              <a:spcAft>
                <a:spcPts val="0"/>
              </a:spcAft>
              <a:buFont typeface="Arial" panose="020B0604020202020204" pitchFamily="34" charset="0"/>
              <a:buChar char="•"/>
              <a:defRPr/>
            </a:pP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98B94330-6026-8B41-816A-114E8012470A}" type="slidenum">
              <a:rPr lang="en-US" smtClean="0"/>
              <a:t>2</a:t>
            </a:fld>
            <a:endParaRPr lang="en-US" dirty="0"/>
          </a:p>
        </p:txBody>
      </p:sp>
    </p:spTree>
    <p:extLst>
      <p:ext uri="{BB962C8B-B14F-4D97-AF65-F5344CB8AC3E}">
        <p14:creationId xmlns:p14="http://schemas.microsoft.com/office/powerpoint/2010/main" val="381291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Directorates and offices have the data and tools they need to prepare for action planning</a:t>
            </a:r>
          </a:p>
          <a:p>
            <a:pPr marL="291179" indent="-291179">
              <a:buFont typeface="Arial" panose="020B0604020202020204" pitchFamily="34" charset="0"/>
              <a:buChar char="•"/>
            </a:pPr>
            <a:r>
              <a:rPr lang="en-US" dirty="0"/>
              <a:t>Executive summary that provides trend results to division level</a:t>
            </a:r>
          </a:p>
          <a:p>
            <a:pPr marL="291179" indent="-291179">
              <a:buFont typeface="Arial" panose="020B0604020202020204" pitchFamily="34" charset="0"/>
              <a:buChar char="•"/>
            </a:pPr>
            <a:r>
              <a:rPr lang="en-US" dirty="0"/>
              <a:t>Excel workbook with division-level detailed trend results down to the item level for use in custom analysis</a:t>
            </a:r>
          </a:p>
          <a:p>
            <a:pPr marL="291179" indent="-291179">
              <a:buFont typeface="Arial" panose="020B0604020202020204" pitchFamily="34" charset="0"/>
              <a:buChar char="•"/>
            </a:pPr>
            <a:r>
              <a:rPr lang="en-US" dirty="0"/>
              <a:t>User Guide for analyzing FEVS results as an input into action planning</a:t>
            </a:r>
          </a:p>
          <a:p>
            <a:pPr marL="291179" indent="-291179">
              <a:buFont typeface="Arial" panose="020B0604020202020204" pitchFamily="34" charset="0"/>
              <a:buChar char="•"/>
            </a:pPr>
            <a:r>
              <a:rPr lang="en-US" dirty="0"/>
              <a:t>HRM is ready to assist you with action planning</a:t>
            </a:r>
          </a:p>
          <a:p>
            <a:endParaRPr lang="en-US" baseline="0" dirty="0" smtClean="0"/>
          </a:p>
        </p:txBody>
      </p:sp>
      <p:sp>
        <p:nvSpPr>
          <p:cNvPr id="4" name="Slide Number Placeholder 3"/>
          <p:cNvSpPr>
            <a:spLocks noGrp="1"/>
          </p:cNvSpPr>
          <p:nvPr>
            <p:ph type="sldNum" sz="quarter" idx="10"/>
          </p:nvPr>
        </p:nvSpPr>
        <p:spPr/>
        <p:txBody>
          <a:bodyPr/>
          <a:lstStyle/>
          <a:p>
            <a:fld id="{98B94330-6026-8B41-816A-114E8012470A}" type="slidenum">
              <a:rPr lang="en-US" smtClean="0"/>
              <a:t>3</a:t>
            </a:fld>
            <a:endParaRPr lang="en-US" dirty="0"/>
          </a:p>
        </p:txBody>
      </p:sp>
    </p:spTree>
    <p:extLst>
      <p:ext uri="{BB962C8B-B14F-4D97-AF65-F5344CB8AC3E}">
        <p14:creationId xmlns:p14="http://schemas.microsoft.com/office/powerpoint/2010/main" val="236614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708025"/>
            <a:ext cx="3802062" cy="2851150"/>
          </a:xfrm>
        </p:spPr>
      </p:sp>
      <p:sp>
        <p:nvSpPr>
          <p:cNvPr id="3" name="Notes Placeholder 2"/>
          <p:cNvSpPr>
            <a:spLocks noGrp="1"/>
          </p:cNvSpPr>
          <p:nvPr>
            <p:ph type="body" idx="1"/>
          </p:nvPr>
        </p:nvSpPr>
        <p:spPr>
          <a:xfrm>
            <a:off x="390453" y="3676256"/>
            <a:ext cx="6472048" cy="5455397"/>
          </a:xfrm>
        </p:spPr>
        <p:txBody>
          <a:bodyPr/>
          <a:lstStyle/>
          <a:p>
            <a:r>
              <a:rPr lang="en-US" dirty="0">
                <a:ea typeface="+mn-ea"/>
              </a:rPr>
              <a:t>          Index</a:t>
            </a:r>
            <a:r>
              <a:rPr lang="en-US" dirty="0" smtClean="0"/>
              <a:t> 	</a:t>
            </a:r>
            <a:r>
              <a:rPr lang="en-US" baseline="0" dirty="0" smtClean="0"/>
              <a:t>          </a:t>
            </a:r>
            <a:r>
              <a:rPr lang="en-US" dirty="0">
                <a:ea typeface="+mn-ea"/>
              </a:rPr>
              <a:t>2012</a:t>
            </a:r>
            <a:r>
              <a:rPr lang="en-US" dirty="0" smtClean="0"/>
              <a:t>     </a:t>
            </a:r>
            <a:r>
              <a:rPr lang="en-US" dirty="0">
                <a:ea typeface="+mn-ea"/>
              </a:rPr>
              <a:t>2013</a:t>
            </a:r>
            <a:r>
              <a:rPr lang="en-US" dirty="0" smtClean="0"/>
              <a:t> </a:t>
            </a:r>
            <a:r>
              <a:rPr lang="en-US" baseline="0" dirty="0" smtClean="0"/>
              <a:t>  </a:t>
            </a:r>
            <a:r>
              <a:rPr lang="en-US" dirty="0">
                <a:ea typeface="+mn-ea"/>
              </a:rPr>
              <a:t>2014</a:t>
            </a:r>
            <a:r>
              <a:rPr lang="en-US" dirty="0" smtClean="0"/>
              <a:t>    </a:t>
            </a:r>
            <a:r>
              <a:rPr lang="en-US" dirty="0">
                <a:ea typeface="+mn-ea"/>
              </a:rPr>
              <a:t>2015    2016</a:t>
            </a:r>
            <a:r>
              <a:rPr lang="en-US" dirty="0" smtClean="0"/>
              <a:t> </a:t>
            </a:r>
          </a:p>
          <a:p>
            <a:r>
              <a:rPr lang="en-US" dirty="0">
                <a:ea typeface="+mn-ea"/>
              </a:rPr>
              <a:t>New I.Q. - NSF</a:t>
            </a:r>
            <a:r>
              <a:rPr lang="en-US" dirty="0" smtClean="0"/>
              <a:t> 	</a:t>
            </a:r>
            <a:r>
              <a:rPr lang="en-US" dirty="0">
                <a:ea typeface="+mn-ea"/>
              </a:rPr>
              <a:t>59</a:t>
            </a:r>
            <a:r>
              <a:rPr lang="en-US" dirty="0" smtClean="0"/>
              <a:t> 	</a:t>
            </a:r>
            <a:r>
              <a:rPr lang="en-US" dirty="0">
                <a:ea typeface="+mn-ea"/>
              </a:rPr>
              <a:t>60</a:t>
            </a:r>
            <a:r>
              <a:rPr lang="en-US" dirty="0" smtClean="0"/>
              <a:t> 	</a:t>
            </a:r>
            <a:r>
              <a:rPr lang="en-US" dirty="0">
                <a:ea typeface="+mn-ea"/>
              </a:rPr>
              <a:t>62</a:t>
            </a:r>
            <a:r>
              <a:rPr lang="en-US" dirty="0" smtClean="0"/>
              <a:t> 	</a:t>
            </a:r>
            <a:r>
              <a:rPr lang="en-US" dirty="0">
                <a:ea typeface="+mn-ea"/>
              </a:rPr>
              <a:t>63</a:t>
            </a:r>
            <a:r>
              <a:rPr lang="en-US" dirty="0" smtClean="0"/>
              <a:t> 	</a:t>
            </a:r>
            <a:r>
              <a:rPr lang="en-US" dirty="0">
                <a:ea typeface="+mn-ea"/>
              </a:rPr>
              <a:t>65</a:t>
            </a:r>
            <a:r>
              <a:rPr lang="en-US" dirty="0" smtClean="0"/>
              <a:t> </a:t>
            </a:r>
          </a:p>
          <a:p>
            <a:r>
              <a:rPr lang="en-US" dirty="0">
                <a:ea typeface="+mn-ea"/>
              </a:rPr>
              <a:t>Global Sat. - NSF</a:t>
            </a:r>
            <a:r>
              <a:rPr lang="en-US" dirty="0" smtClean="0"/>
              <a:t> 	</a:t>
            </a:r>
            <a:r>
              <a:rPr lang="en-US" dirty="0">
                <a:ea typeface="+mn-ea"/>
              </a:rPr>
              <a:t>63</a:t>
            </a:r>
            <a:r>
              <a:rPr lang="en-US" dirty="0" smtClean="0"/>
              <a:t> 	</a:t>
            </a:r>
            <a:r>
              <a:rPr lang="en-US" dirty="0">
                <a:ea typeface="+mn-ea"/>
              </a:rPr>
              <a:t>62</a:t>
            </a:r>
            <a:r>
              <a:rPr lang="en-US" dirty="0" smtClean="0"/>
              <a:t> 	</a:t>
            </a:r>
            <a:r>
              <a:rPr lang="en-US" dirty="0">
                <a:ea typeface="+mn-ea"/>
              </a:rPr>
              <a:t>66</a:t>
            </a:r>
            <a:r>
              <a:rPr lang="en-US" dirty="0" smtClean="0"/>
              <a:t> 	</a:t>
            </a:r>
            <a:r>
              <a:rPr lang="en-US" dirty="0">
                <a:ea typeface="+mn-ea"/>
              </a:rPr>
              <a:t>67</a:t>
            </a:r>
            <a:r>
              <a:rPr lang="en-US" dirty="0" smtClean="0"/>
              <a:t> 	</a:t>
            </a:r>
            <a:r>
              <a:rPr lang="en-US" dirty="0">
                <a:ea typeface="+mn-ea"/>
              </a:rPr>
              <a:t>70</a:t>
            </a:r>
            <a:r>
              <a:rPr lang="en-US" dirty="0" smtClean="0"/>
              <a:t> </a:t>
            </a:r>
          </a:p>
          <a:p>
            <a:r>
              <a:rPr lang="en-US" dirty="0">
                <a:ea typeface="+mn-ea"/>
              </a:rPr>
              <a:t>Emp. Eng. - NSF</a:t>
            </a:r>
            <a:r>
              <a:rPr lang="en-US" dirty="0" smtClean="0"/>
              <a:t> 	</a:t>
            </a:r>
            <a:r>
              <a:rPr lang="en-US" dirty="0">
                <a:ea typeface="+mn-ea"/>
              </a:rPr>
              <a:t>64	67</a:t>
            </a:r>
            <a:r>
              <a:rPr lang="en-US" dirty="0" smtClean="0"/>
              <a:t> 	</a:t>
            </a:r>
            <a:r>
              <a:rPr lang="en-US" dirty="0">
                <a:ea typeface="+mn-ea"/>
              </a:rPr>
              <a:t>68</a:t>
            </a:r>
            <a:r>
              <a:rPr lang="en-US" dirty="0" smtClean="0"/>
              <a:t> 	</a:t>
            </a:r>
            <a:r>
              <a:rPr lang="en-US" dirty="0">
                <a:ea typeface="+mn-ea"/>
              </a:rPr>
              <a:t>69</a:t>
            </a:r>
            <a:r>
              <a:rPr lang="en-US" dirty="0" smtClean="0"/>
              <a:t> 	</a:t>
            </a:r>
            <a:r>
              <a:rPr lang="en-US" dirty="0">
                <a:ea typeface="+mn-ea"/>
              </a:rPr>
              <a:t>73</a:t>
            </a:r>
            <a:r>
              <a:rPr lang="en-US" dirty="0" smtClean="0"/>
              <a:t> </a:t>
            </a:r>
          </a:p>
          <a:p>
            <a:endParaRPr lang="en-US" dirty="0" smtClean="0"/>
          </a:p>
          <a:p>
            <a:r>
              <a:rPr lang="en-US" dirty="0">
                <a:ea typeface="+mn-ea"/>
              </a:rPr>
              <a:t>New I.Q. - G-wide</a:t>
            </a:r>
            <a:r>
              <a:rPr lang="en-US" dirty="0" smtClean="0"/>
              <a:t> 	</a:t>
            </a:r>
            <a:r>
              <a:rPr lang="en-US" dirty="0">
                <a:ea typeface="+mn-ea"/>
              </a:rPr>
              <a:t>57</a:t>
            </a:r>
            <a:r>
              <a:rPr lang="en-US" dirty="0" smtClean="0"/>
              <a:t> 	</a:t>
            </a:r>
            <a:r>
              <a:rPr lang="en-US" dirty="0">
                <a:ea typeface="+mn-ea"/>
              </a:rPr>
              <a:t>56</a:t>
            </a:r>
            <a:r>
              <a:rPr lang="en-US" dirty="0" smtClean="0"/>
              <a:t> 	</a:t>
            </a:r>
            <a:r>
              <a:rPr lang="en-US" dirty="0">
                <a:ea typeface="+mn-ea"/>
              </a:rPr>
              <a:t>56</a:t>
            </a:r>
            <a:r>
              <a:rPr lang="en-US" dirty="0" smtClean="0"/>
              <a:t> 	</a:t>
            </a:r>
            <a:r>
              <a:rPr lang="en-US" dirty="0">
                <a:ea typeface="+mn-ea"/>
              </a:rPr>
              <a:t>57</a:t>
            </a:r>
            <a:r>
              <a:rPr lang="en-US" dirty="0" smtClean="0"/>
              <a:t> 	</a:t>
            </a:r>
            <a:r>
              <a:rPr lang="en-US" dirty="0">
                <a:ea typeface="+mn-ea"/>
              </a:rPr>
              <a:t>58</a:t>
            </a:r>
            <a:r>
              <a:rPr lang="en-US" dirty="0" smtClean="0"/>
              <a:t> </a:t>
            </a:r>
          </a:p>
          <a:p>
            <a:r>
              <a:rPr lang="en-US" dirty="0">
                <a:ea typeface="+mn-ea"/>
              </a:rPr>
              <a:t>Global Sat. - G-wide</a:t>
            </a:r>
            <a:r>
              <a:rPr lang="en-US" dirty="0" smtClean="0"/>
              <a:t> 	</a:t>
            </a:r>
            <a:r>
              <a:rPr lang="en-US" dirty="0">
                <a:ea typeface="+mn-ea"/>
              </a:rPr>
              <a:t>63</a:t>
            </a:r>
            <a:r>
              <a:rPr lang="en-US" dirty="0" smtClean="0"/>
              <a:t> 	</a:t>
            </a:r>
            <a:r>
              <a:rPr lang="en-US" dirty="0">
                <a:ea typeface="+mn-ea"/>
              </a:rPr>
              <a:t>59</a:t>
            </a:r>
            <a:r>
              <a:rPr lang="en-US" dirty="0" smtClean="0"/>
              <a:t> 	</a:t>
            </a:r>
            <a:r>
              <a:rPr lang="en-US" dirty="0">
                <a:ea typeface="+mn-ea"/>
              </a:rPr>
              <a:t>59</a:t>
            </a:r>
            <a:r>
              <a:rPr lang="en-US" dirty="0" smtClean="0"/>
              <a:t> 	</a:t>
            </a:r>
            <a:r>
              <a:rPr lang="en-US" dirty="0">
                <a:ea typeface="+mn-ea"/>
              </a:rPr>
              <a:t>60</a:t>
            </a:r>
            <a:r>
              <a:rPr lang="en-US" dirty="0" smtClean="0"/>
              <a:t> 	</a:t>
            </a:r>
            <a:r>
              <a:rPr lang="en-US" dirty="0">
                <a:ea typeface="+mn-ea"/>
              </a:rPr>
              <a:t>61</a:t>
            </a:r>
            <a:r>
              <a:rPr lang="en-US" dirty="0" smtClean="0"/>
              <a:t> </a:t>
            </a:r>
          </a:p>
          <a:p>
            <a:r>
              <a:rPr lang="en-US" dirty="0">
                <a:ea typeface="+mn-ea"/>
              </a:rPr>
              <a:t>Emp. Eng. - G-wide</a:t>
            </a:r>
            <a:r>
              <a:rPr lang="en-US" dirty="0" smtClean="0"/>
              <a:t> 	</a:t>
            </a:r>
            <a:r>
              <a:rPr lang="en-US" dirty="0">
                <a:ea typeface="+mn-ea"/>
              </a:rPr>
              <a:t>64</a:t>
            </a:r>
            <a:r>
              <a:rPr lang="en-US" dirty="0" smtClean="0"/>
              <a:t> 	</a:t>
            </a:r>
            <a:r>
              <a:rPr lang="en-US" dirty="0">
                <a:ea typeface="+mn-ea"/>
              </a:rPr>
              <a:t>63</a:t>
            </a:r>
            <a:r>
              <a:rPr lang="en-US" dirty="0" smtClean="0"/>
              <a:t> 	</a:t>
            </a:r>
            <a:r>
              <a:rPr lang="en-US" dirty="0">
                <a:ea typeface="+mn-ea"/>
              </a:rPr>
              <a:t>62</a:t>
            </a:r>
            <a:r>
              <a:rPr lang="en-US" dirty="0" smtClean="0"/>
              <a:t> 	</a:t>
            </a:r>
            <a:r>
              <a:rPr lang="en-US" dirty="0">
                <a:ea typeface="+mn-ea"/>
              </a:rPr>
              <a:t>63</a:t>
            </a:r>
            <a:r>
              <a:rPr lang="en-US" dirty="0" smtClean="0"/>
              <a:t> 	</a:t>
            </a:r>
            <a:r>
              <a:rPr lang="en-US" dirty="0">
                <a:ea typeface="+mn-ea"/>
              </a:rPr>
              <a:t>65</a:t>
            </a:r>
            <a:r>
              <a:rPr lang="en-US" dirty="0" smtClean="0"/>
              <a:t> </a:t>
            </a:r>
            <a:endParaRPr lang="en-US" b="1" dirty="0">
              <a:ea typeface="+mn-ea"/>
            </a:endParaRPr>
          </a:p>
          <a:p>
            <a:endParaRPr lang="en-US" b="1" dirty="0">
              <a:ea typeface="+mn-ea"/>
            </a:endParaRPr>
          </a:p>
          <a:p>
            <a:endParaRPr lang="en-US" b="1" dirty="0">
              <a:ea typeface="+mn-ea"/>
            </a:endParaRPr>
          </a:p>
          <a:p>
            <a:r>
              <a:rPr lang="en-US" b="1" dirty="0">
                <a:ea typeface="+mn-ea"/>
              </a:rPr>
              <a:t>OPM’s New Inclusion Quotient (IQ) Index is comprised of 20 items across 5 habits: </a:t>
            </a:r>
            <a:endParaRPr lang="en-US" dirty="0">
              <a:ea typeface="+mn-ea"/>
            </a:endParaRPr>
          </a:p>
          <a:p>
            <a:r>
              <a:rPr lang="en-US" b="1" dirty="0">
                <a:ea typeface="+mn-ea"/>
              </a:rPr>
              <a:t>Fair </a:t>
            </a:r>
            <a:endParaRPr lang="en-US" dirty="0">
              <a:ea typeface="+mn-ea"/>
            </a:endParaRPr>
          </a:p>
          <a:p>
            <a:r>
              <a:rPr lang="en-US" b="1" dirty="0">
                <a:ea typeface="+mn-ea"/>
              </a:rPr>
              <a:t>(23) </a:t>
            </a:r>
            <a:r>
              <a:rPr lang="en-US" dirty="0">
                <a:ea typeface="+mn-ea"/>
              </a:rPr>
              <a:t>In my work unit, steps are taken to deal with a poor performer who cannot or will not improve. </a:t>
            </a:r>
          </a:p>
          <a:p>
            <a:r>
              <a:rPr lang="en-US" b="1" dirty="0">
                <a:ea typeface="+mn-ea"/>
              </a:rPr>
              <a:t>(24) </a:t>
            </a:r>
            <a:r>
              <a:rPr lang="en-US" dirty="0">
                <a:ea typeface="+mn-ea"/>
              </a:rPr>
              <a:t>In my work unit, differences in performance are recognized in a meaningful way. </a:t>
            </a:r>
          </a:p>
          <a:p>
            <a:r>
              <a:rPr lang="en-US" b="1" dirty="0">
                <a:ea typeface="+mn-ea"/>
              </a:rPr>
              <a:t>(25) </a:t>
            </a:r>
            <a:r>
              <a:rPr lang="en-US" dirty="0">
                <a:ea typeface="+mn-ea"/>
              </a:rPr>
              <a:t>Awards in my work unit depend on how well employees perform their jobs. </a:t>
            </a:r>
          </a:p>
          <a:p>
            <a:r>
              <a:rPr lang="en-US" b="1" dirty="0">
                <a:ea typeface="+mn-ea"/>
              </a:rPr>
              <a:t>(37) </a:t>
            </a:r>
            <a:r>
              <a:rPr lang="en-US" dirty="0">
                <a:ea typeface="+mn-ea"/>
              </a:rPr>
              <a:t>Arbitrary action, personal favoritism and coercion for partisan political purposes are not tolerated. </a:t>
            </a:r>
          </a:p>
          <a:p>
            <a:r>
              <a:rPr lang="en-US" b="1" dirty="0">
                <a:ea typeface="+mn-ea"/>
              </a:rPr>
              <a:t>(38) </a:t>
            </a:r>
            <a:r>
              <a:rPr lang="en-US" dirty="0">
                <a:ea typeface="+mn-ea"/>
              </a:rPr>
              <a:t>Prohibited Personnel Practices (for example, illegally discriminating for or against any employee/applicant, obstructing a person's right to compete for employment, knowingly violating veterans' preference requirements) are not tolerated. </a:t>
            </a:r>
          </a:p>
          <a:p>
            <a:r>
              <a:rPr lang="en-US" b="1" dirty="0">
                <a:ea typeface="+mn-ea"/>
              </a:rPr>
              <a:t>Open </a:t>
            </a:r>
            <a:endParaRPr lang="en-US" dirty="0">
              <a:ea typeface="+mn-ea"/>
            </a:endParaRPr>
          </a:p>
          <a:p>
            <a:r>
              <a:rPr lang="en-US" b="1" dirty="0">
                <a:ea typeface="+mn-ea"/>
              </a:rPr>
              <a:t>(32) </a:t>
            </a:r>
            <a:r>
              <a:rPr lang="en-US" dirty="0">
                <a:ea typeface="+mn-ea"/>
              </a:rPr>
              <a:t>Creativity and innovation are rewarded. </a:t>
            </a:r>
          </a:p>
          <a:p>
            <a:r>
              <a:rPr lang="en-US" b="1" dirty="0">
                <a:ea typeface="+mn-ea"/>
              </a:rPr>
              <a:t>(34) </a:t>
            </a:r>
            <a:r>
              <a:rPr lang="en-US" dirty="0">
                <a:ea typeface="+mn-ea"/>
              </a:rPr>
              <a:t>Policies and programs promote diversity in the workplace (for example, recruiting minorities and women, training in awareness of diversity issues, mentoring). </a:t>
            </a:r>
          </a:p>
          <a:p>
            <a:r>
              <a:rPr lang="en-US" b="1" dirty="0">
                <a:ea typeface="+mn-ea"/>
              </a:rPr>
              <a:t>(45) </a:t>
            </a:r>
            <a:r>
              <a:rPr lang="en-US" dirty="0">
                <a:ea typeface="+mn-ea"/>
              </a:rPr>
              <a:t>My supervisors/team leader is committed to a workforce representative of all segments of society. </a:t>
            </a:r>
          </a:p>
          <a:p>
            <a:r>
              <a:rPr lang="en-US" b="1" dirty="0">
                <a:ea typeface="+mn-ea"/>
              </a:rPr>
              <a:t>(55) </a:t>
            </a:r>
            <a:r>
              <a:rPr lang="en-US" dirty="0">
                <a:ea typeface="+mn-ea"/>
              </a:rPr>
              <a:t>Managers/supervisors/team leaders work well with employees of different backgrounds. </a:t>
            </a:r>
          </a:p>
          <a:p>
            <a:r>
              <a:rPr lang="en-US" b="1" dirty="0">
                <a:ea typeface="+mn-ea"/>
              </a:rPr>
              <a:t>Cooperative </a:t>
            </a:r>
            <a:endParaRPr lang="en-US" dirty="0">
              <a:ea typeface="+mn-ea"/>
            </a:endParaRPr>
          </a:p>
          <a:p>
            <a:r>
              <a:rPr lang="en-US" b="1" dirty="0">
                <a:ea typeface="+mn-ea"/>
              </a:rPr>
              <a:t>(58) </a:t>
            </a:r>
            <a:r>
              <a:rPr lang="en-US" dirty="0">
                <a:ea typeface="+mn-ea"/>
              </a:rPr>
              <a:t>Managers promote communication among different work units (for example, about projects, goals, needed resources). </a:t>
            </a:r>
          </a:p>
          <a:p>
            <a:r>
              <a:rPr lang="en-US" b="1" dirty="0">
                <a:ea typeface="+mn-ea"/>
              </a:rPr>
              <a:t>(59) </a:t>
            </a:r>
            <a:r>
              <a:rPr lang="en-US" dirty="0">
                <a:ea typeface="+mn-ea"/>
              </a:rPr>
              <a:t>Managers support collaboration across work units to accomplish work objectives. </a:t>
            </a:r>
          </a:p>
          <a:p>
            <a:r>
              <a:rPr lang="en-US" b="1" dirty="0">
                <a:ea typeface="+mn-ea"/>
              </a:rPr>
              <a:t>Supportive </a:t>
            </a:r>
            <a:endParaRPr lang="en-US" dirty="0">
              <a:ea typeface="+mn-ea"/>
            </a:endParaRPr>
          </a:p>
          <a:p>
            <a:r>
              <a:rPr lang="en-US" b="1" dirty="0">
                <a:ea typeface="+mn-ea"/>
              </a:rPr>
              <a:t>(42) </a:t>
            </a:r>
            <a:r>
              <a:rPr lang="en-US" dirty="0">
                <a:ea typeface="+mn-ea"/>
              </a:rPr>
              <a:t>My supervisor supports my need to balance work and family issues. </a:t>
            </a:r>
          </a:p>
          <a:p>
            <a:r>
              <a:rPr lang="en-US" b="1" dirty="0">
                <a:ea typeface="+mn-ea"/>
              </a:rPr>
              <a:t>(46) </a:t>
            </a:r>
            <a:r>
              <a:rPr lang="en-US" dirty="0">
                <a:ea typeface="+mn-ea"/>
              </a:rPr>
              <a:t>My supervisor/team leader provides me with constructive suggestions to improve my job performance. </a:t>
            </a:r>
          </a:p>
          <a:p>
            <a:r>
              <a:rPr lang="en-US" b="1" dirty="0">
                <a:ea typeface="+mn-ea"/>
              </a:rPr>
              <a:t>(48) </a:t>
            </a:r>
            <a:r>
              <a:rPr lang="en-US" dirty="0">
                <a:ea typeface="+mn-ea"/>
              </a:rPr>
              <a:t>My supervisor/team leader listens to what I have to say. </a:t>
            </a:r>
          </a:p>
          <a:p>
            <a:r>
              <a:rPr lang="en-US" b="1" dirty="0">
                <a:ea typeface="+mn-ea"/>
              </a:rPr>
              <a:t>(49) </a:t>
            </a:r>
            <a:r>
              <a:rPr lang="en-US" dirty="0">
                <a:ea typeface="+mn-ea"/>
              </a:rPr>
              <a:t>My supervisor/team leader treats me with respect. </a:t>
            </a:r>
          </a:p>
          <a:p>
            <a:r>
              <a:rPr lang="en-US" b="1" dirty="0">
                <a:ea typeface="+mn-ea"/>
              </a:rPr>
              <a:t>(50) </a:t>
            </a:r>
            <a:r>
              <a:rPr lang="en-US" dirty="0">
                <a:ea typeface="+mn-ea"/>
              </a:rPr>
              <a:t>In the last six months, my supervisor/team leader has talked with me about my performance. </a:t>
            </a:r>
          </a:p>
          <a:p>
            <a:r>
              <a:rPr lang="en-US" b="1" dirty="0">
                <a:ea typeface="+mn-ea"/>
              </a:rPr>
              <a:t>Empowered </a:t>
            </a:r>
            <a:endParaRPr lang="en-US" dirty="0">
              <a:ea typeface="+mn-ea"/>
            </a:endParaRPr>
          </a:p>
          <a:p>
            <a:r>
              <a:rPr lang="en-US" b="1" dirty="0">
                <a:ea typeface="+mn-ea"/>
              </a:rPr>
              <a:t>(2) </a:t>
            </a:r>
            <a:r>
              <a:rPr lang="en-US" dirty="0">
                <a:ea typeface="+mn-ea"/>
              </a:rPr>
              <a:t>I have enough information to do my job well. </a:t>
            </a:r>
          </a:p>
          <a:p>
            <a:r>
              <a:rPr lang="en-US" b="1" dirty="0">
                <a:ea typeface="+mn-ea"/>
              </a:rPr>
              <a:t>(3) </a:t>
            </a:r>
            <a:r>
              <a:rPr lang="en-US" dirty="0">
                <a:ea typeface="+mn-ea"/>
              </a:rPr>
              <a:t>I feel encouraged to come up with new and better ways of doing things. </a:t>
            </a:r>
          </a:p>
          <a:p>
            <a:r>
              <a:rPr lang="en-US" b="1" dirty="0">
                <a:ea typeface="+mn-ea"/>
              </a:rPr>
              <a:t>(11) </a:t>
            </a:r>
            <a:r>
              <a:rPr lang="en-US" dirty="0">
                <a:ea typeface="+mn-ea"/>
              </a:rPr>
              <a:t>My talents are used well in the workplace. </a:t>
            </a:r>
          </a:p>
          <a:p>
            <a:r>
              <a:rPr lang="en-US" b="1" dirty="0">
                <a:ea typeface="+mn-ea"/>
              </a:rPr>
              <a:t>(30) </a:t>
            </a:r>
            <a:r>
              <a:rPr lang="en-US" dirty="0">
                <a:ea typeface="+mn-ea"/>
              </a:rPr>
              <a:t>Employees have a feeling of personal empowerment with respect to work processes. </a:t>
            </a:r>
          </a:p>
          <a:p>
            <a:endParaRPr lang="en-US" dirty="0">
              <a:ea typeface="+mn-ea"/>
            </a:endParaRPr>
          </a:p>
          <a:p>
            <a:r>
              <a:rPr lang="en-US" b="1" dirty="0">
                <a:ea typeface="+mn-ea"/>
              </a:rPr>
              <a:t>OPM’s Global Satisfaction Index is comprised of 4 items: </a:t>
            </a:r>
            <a:endParaRPr lang="en-US" dirty="0">
              <a:ea typeface="+mn-ea"/>
            </a:endParaRPr>
          </a:p>
          <a:p>
            <a:r>
              <a:rPr lang="en-US" b="1" dirty="0">
                <a:ea typeface="+mn-ea"/>
              </a:rPr>
              <a:t>(40) </a:t>
            </a:r>
            <a:r>
              <a:rPr lang="en-US" dirty="0">
                <a:ea typeface="+mn-ea"/>
              </a:rPr>
              <a:t>I recommend my organization as a good place to work. </a:t>
            </a:r>
          </a:p>
          <a:p>
            <a:r>
              <a:rPr lang="en-US" b="1" dirty="0">
                <a:ea typeface="+mn-ea"/>
              </a:rPr>
              <a:t>(69) </a:t>
            </a:r>
            <a:r>
              <a:rPr lang="en-US" dirty="0">
                <a:ea typeface="+mn-ea"/>
              </a:rPr>
              <a:t>Considering everything, how satisfied are you with your job? </a:t>
            </a:r>
          </a:p>
          <a:p>
            <a:r>
              <a:rPr lang="en-US" b="1" dirty="0">
                <a:ea typeface="+mn-ea"/>
              </a:rPr>
              <a:t>(70) </a:t>
            </a:r>
            <a:r>
              <a:rPr lang="en-US" dirty="0">
                <a:ea typeface="+mn-ea"/>
              </a:rPr>
              <a:t>Considering everything, how satisfied are you with your pay? </a:t>
            </a:r>
          </a:p>
          <a:p>
            <a:r>
              <a:rPr lang="en-US" b="1" dirty="0">
                <a:ea typeface="+mn-ea"/>
              </a:rPr>
              <a:t>(71) </a:t>
            </a:r>
            <a:r>
              <a:rPr lang="en-US" dirty="0">
                <a:ea typeface="+mn-ea"/>
              </a:rPr>
              <a:t>Considering everything, how satisfied are you with your organization? </a:t>
            </a:r>
          </a:p>
          <a:p>
            <a:endParaRPr lang="en-US" dirty="0">
              <a:ea typeface="+mn-ea"/>
            </a:endParaRPr>
          </a:p>
          <a:p>
            <a:r>
              <a:rPr lang="en-US" b="1" dirty="0">
                <a:ea typeface="+mn-ea"/>
              </a:rPr>
              <a:t>OPM’s Employee Engagement Index is comprised of 15 items across 3 categories: </a:t>
            </a:r>
            <a:endParaRPr lang="en-US" dirty="0">
              <a:ea typeface="+mn-ea"/>
            </a:endParaRPr>
          </a:p>
          <a:p>
            <a:r>
              <a:rPr lang="en-US" b="1" dirty="0">
                <a:ea typeface="+mn-ea"/>
              </a:rPr>
              <a:t>Leaders Lead </a:t>
            </a:r>
            <a:endParaRPr lang="en-US" dirty="0">
              <a:ea typeface="+mn-ea"/>
            </a:endParaRPr>
          </a:p>
          <a:p>
            <a:r>
              <a:rPr lang="en-US" b="1" dirty="0">
                <a:ea typeface="+mn-ea"/>
              </a:rPr>
              <a:t>(53) </a:t>
            </a:r>
            <a:r>
              <a:rPr lang="en-US" dirty="0">
                <a:ea typeface="+mn-ea"/>
              </a:rPr>
              <a:t>In my organization, leaders generate high levels of motivation and commitment in the workforce. </a:t>
            </a:r>
          </a:p>
          <a:p>
            <a:r>
              <a:rPr lang="en-US" b="1" dirty="0">
                <a:ea typeface="+mn-ea"/>
              </a:rPr>
              <a:t>(54) </a:t>
            </a:r>
            <a:r>
              <a:rPr lang="en-US" dirty="0">
                <a:ea typeface="+mn-ea"/>
              </a:rPr>
              <a:t>My organization’s leaders maintain high standards of honesty and integrity. </a:t>
            </a:r>
          </a:p>
          <a:p>
            <a:r>
              <a:rPr lang="en-US" b="1" dirty="0">
                <a:ea typeface="+mn-ea"/>
              </a:rPr>
              <a:t>(56) </a:t>
            </a:r>
            <a:r>
              <a:rPr lang="en-US" dirty="0">
                <a:ea typeface="+mn-ea"/>
              </a:rPr>
              <a:t>Managers communicate the goals and priorities of the organization. </a:t>
            </a:r>
          </a:p>
          <a:p>
            <a:r>
              <a:rPr lang="en-US" b="1" dirty="0">
                <a:ea typeface="+mn-ea"/>
              </a:rPr>
              <a:t>(60) </a:t>
            </a:r>
            <a:r>
              <a:rPr lang="en-US" dirty="0">
                <a:ea typeface="+mn-ea"/>
              </a:rPr>
              <a:t>Overall, how good a job do you feel is being done by the manager directly above your immediate supervisor/team leader? </a:t>
            </a:r>
          </a:p>
          <a:p>
            <a:r>
              <a:rPr lang="en-US" b="1" dirty="0">
                <a:ea typeface="+mn-ea"/>
              </a:rPr>
              <a:t>(61) </a:t>
            </a:r>
            <a:r>
              <a:rPr lang="en-US" dirty="0">
                <a:ea typeface="+mn-ea"/>
              </a:rPr>
              <a:t>I have a high level of respect for my organization’s senior leaders. </a:t>
            </a:r>
          </a:p>
          <a:p>
            <a:r>
              <a:rPr lang="en-US" b="1" dirty="0">
                <a:ea typeface="+mn-ea"/>
              </a:rPr>
              <a:t>Supervisors </a:t>
            </a:r>
            <a:endParaRPr lang="en-US" dirty="0">
              <a:ea typeface="+mn-ea"/>
            </a:endParaRPr>
          </a:p>
          <a:p>
            <a:r>
              <a:rPr lang="en-US" b="1" dirty="0">
                <a:ea typeface="+mn-ea"/>
              </a:rPr>
              <a:t>(47) </a:t>
            </a:r>
            <a:r>
              <a:rPr lang="en-US" dirty="0">
                <a:ea typeface="+mn-ea"/>
              </a:rPr>
              <a:t>Supervisors/team leaders in my work unit support employee development. </a:t>
            </a:r>
          </a:p>
          <a:p>
            <a:r>
              <a:rPr lang="en-US" b="1" dirty="0">
                <a:ea typeface="+mn-ea"/>
              </a:rPr>
              <a:t>(48) </a:t>
            </a:r>
            <a:r>
              <a:rPr lang="en-US" dirty="0">
                <a:ea typeface="+mn-ea"/>
              </a:rPr>
              <a:t>My supervisor/team leader listens to what I have to say. </a:t>
            </a:r>
          </a:p>
          <a:p>
            <a:r>
              <a:rPr lang="en-US" b="1" dirty="0">
                <a:ea typeface="+mn-ea"/>
              </a:rPr>
              <a:t>(49) </a:t>
            </a:r>
            <a:r>
              <a:rPr lang="en-US" dirty="0">
                <a:ea typeface="+mn-ea"/>
              </a:rPr>
              <a:t>My supervisor/team leader treats me with respect. </a:t>
            </a:r>
          </a:p>
          <a:p>
            <a:r>
              <a:rPr lang="en-US" b="1" dirty="0">
                <a:ea typeface="+mn-ea"/>
              </a:rPr>
              <a:t>(51) </a:t>
            </a:r>
            <a:r>
              <a:rPr lang="en-US" dirty="0">
                <a:ea typeface="+mn-ea"/>
              </a:rPr>
              <a:t>I have trust and confidence in my supervisor. </a:t>
            </a:r>
          </a:p>
          <a:p>
            <a:r>
              <a:rPr lang="en-US" b="1" dirty="0">
                <a:ea typeface="+mn-ea"/>
              </a:rPr>
              <a:t>(52) </a:t>
            </a:r>
            <a:r>
              <a:rPr lang="en-US" dirty="0">
                <a:ea typeface="+mn-ea"/>
              </a:rPr>
              <a:t>Overall, how good a job do you feel is being done by your immediate supervisor/team leader? </a:t>
            </a:r>
          </a:p>
          <a:p>
            <a:r>
              <a:rPr lang="en-US" b="1" dirty="0">
                <a:ea typeface="+mn-ea"/>
              </a:rPr>
              <a:t>Intrinsic Work Experiences </a:t>
            </a:r>
            <a:endParaRPr lang="en-US" dirty="0">
              <a:ea typeface="+mn-ea"/>
            </a:endParaRPr>
          </a:p>
          <a:p>
            <a:r>
              <a:rPr lang="en-US" b="1" dirty="0">
                <a:ea typeface="+mn-ea"/>
              </a:rPr>
              <a:t>(3) </a:t>
            </a:r>
            <a:r>
              <a:rPr lang="en-US" dirty="0">
                <a:ea typeface="+mn-ea"/>
              </a:rPr>
              <a:t>I feel encouraged to come up with new and better ways of doing things. </a:t>
            </a:r>
          </a:p>
          <a:p>
            <a:r>
              <a:rPr lang="en-US" b="1" dirty="0">
                <a:ea typeface="+mn-ea"/>
              </a:rPr>
              <a:t>(4) </a:t>
            </a:r>
            <a:r>
              <a:rPr lang="en-US" dirty="0">
                <a:ea typeface="+mn-ea"/>
              </a:rPr>
              <a:t>My work gives me a feeling of personal accomplishment. </a:t>
            </a:r>
          </a:p>
          <a:p>
            <a:r>
              <a:rPr lang="en-US" b="1" dirty="0">
                <a:ea typeface="+mn-ea"/>
              </a:rPr>
              <a:t>(6) </a:t>
            </a:r>
            <a:r>
              <a:rPr lang="en-US" dirty="0">
                <a:ea typeface="+mn-ea"/>
              </a:rPr>
              <a:t>I know what is expected of me on the job. </a:t>
            </a:r>
          </a:p>
          <a:p>
            <a:r>
              <a:rPr lang="en-US" b="1" dirty="0">
                <a:ea typeface="+mn-ea"/>
              </a:rPr>
              <a:t>(11) </a:t>
            </a:r>
            <a:r>
              <a:rPr lang="en-US" dirty="0">
                <a:ea typeface="+mn-ea"/>
              </a:rPr>
              <a:t>My talents are used well in the workplace. </a:t>
            </a:r>
          </a:p>
          <a:p>
            <a:r>
              <a:rPr lang="en-US" b="1" dirty="0">
                <a:ea typeface="+mn-ea"/>
              </a:rPr>
              <a:t>(12) </a:t>
            </a:r>
            <a:r>
              <a:rPr lang="en-US" dirty="0">
                <a:ea typeface="+mn-ea"/>
              </a:rPr>
              <a:t>I know how my work relates to the agency’s goals and priorities. </a:t>
            </a:r>
          </a:p>
        </p:txBody>
      </p:sp>
      <p:sp>
        <p:nvSpPr>
          <p:cNvPr id="4" name="Slide Number Placeholder 3"/>
          <p:cNvSpPr>
            <a:spLocks noGrp="1"/>
          </p:cNvSpPr>
          <p:nvPr>
            <p:ph type="sldNum" sz="quarter" idx="10"/>
          </p:nvPr>
        </p:nvSpPr>
        <p:spPr/>
        <p:txBody>
          <a:bodyPr/>
          <a:lstStyle/>
          <a:p>
            <a:fld id="{98B94330-6026-8B41-816A-114E8012470A}" type="slidenum">
              <a:rPr lang="en-US" smtClean="0"/>
              <a:t>4</a:t>
            </a:fld>
            <a:endParaRPr lang="en-US" dirty="0"/>
          </a:p>
        </p:txBody>
      </p:sp>
    </p:spTree>
    <p:extLst>
      <p:ext uri="{BB962C8B-B14F-4D97-AF65-F5344CB8AC3E}">
        <p14:creationId xmlns:p14="http://schemas.microsoft.com/office/powerpoint/2010/main" val="146539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89387"/>
            <a:ext cx="5732949" cy="4159795"/>
          </a:xfrm>
        </p:spPr>
        <p:txBody>
          <a:bodyPr/>
          <a:lstStyle/>
          <a:p>
            <a:endParaRPr lang="en-US" b="1" dirty="0">
              <a:ea typeface="+mn-ea"/>
            </a:endParaRPr>
          </a:p>
          <a:p>
            <a:r>
              <a:rPr lang="en-US" dirty="0">
                <a:ea typeface="+mn-ea"/>
              </a:rPr>
              <a:t>             Index</a:t>
            </a:r>
            <a:r>
              <a:rPr lang="en-US" dirty="0" smtClean="0"/>
              <a:t>                       </a:t>
            </a:r>
            <a:r>
              <a:rPr lang="en-US" dirty="0">
                <a:ea typeface="+mn-ea"/>
              </a:rPr>
              <a:t>2012</a:t>
            </a:r>
            <a:r>
              <a:rPr lang="en-US" dirty="0" smtClean="0"/>
              <a:t>     </a:t>
            </a:r>
            <a:r>
              <a:rPr lang="en-US" dirty="0">
                <a:ea typeface="+mn-ea"/>
              </a:rPr>
              <a:t>2013</a:t>
            </a:r>
            <a:r>
              <a:rPr lang="en-US" dirty="0" smtClean="0"/>
              <a:t>    </a:t>
            </a:r>
            <a:r>
              <a:rPr lang="en-US" dirty="0">
                <a:ea typeface="+mn-ea"/>
              </a:rPr>
              <a:t>2014</a:t>
            </a:r>
            <a:r>
              <a:rPr lang="en-US" dirty="0" smtClean="0"/>
              <a:t>    </a:t>
            </a:r>
            <a:r>
              <a:rPr lang="en-US" dirty="0">
                <a:ea typeface="+mn-ea"/>
              </a:rPr>
              <a:t>2015</a:t>
            </a:r>
            <a:r>
              <a:rPr lang="en-US" dirty="0" smtClean="0"/>
              <a:t>     </a:t>
            </a:r>
            <a:r>
              <a:rPr lang="en-US" dirty="0">
                <a:ea typeface="+mn-ea"/>
              </a:rPr>
              <a:t>2016</a:t>
            </a:r>
            <a:r>
              <a:rPr lang="en-US" dirty="0" smtClean="0"/>
              <a:t> </a:t>
            </a:r>
          </a:p>
          <a:p>
            <a:r>
              <a:rPr lang="en-US" dirty="0">
                <a:ea typeface="+mn-ea"/>
              </a:rPr>
              <a:t>Career Dev  . . . . . . . . . . . . . . . . 54</a:t>
            </a:r>
            <a:r>
              <a:rPr lang="en-US" dirty="0" smtClean="0"/>
              <a:t> 	</a:t>
            </a:r>
            <a:r>
              <a:rPr lang="en-US" dirty="0">
                <a:ea typeface="+mn-ea"/>
              </a:rPr>
              <a:t>55</a:t>
            </a:r>
            <a:r>
              <a:rPr lang="en-US" dirty="0" smtClean="0"/>
              <a:t> 	</a:t>
            </a:r>
            <a:r>
              <a:rPr lang="en-US" dirty="0">
                <a:ea typeface="+mn-ea"/>
              </a:rPr>
              <a:t>58</a:t>
            </a:r>
            <a:r>
              <a:rPr lang="en-US" dirty="0" smtClean="0"/>
              <a:t> 	</a:t>
            </a:r>
            <a:r>
              <a:rPr lang="en-US" dirty="0">
                <a:ea typeface="+mn-ea"/>
              </a:rPr>
              <a:t>60</a:t>
            </a:r>
            <a:r>
              <a:rPr lang="en-US" dirty="0" smtClean="0"/>
              <a:t> 	</a:t>
            </a:r>
            <a:r>
              <a:rPr lang="en-US" dirty="0">
                <a:ea typeface="+mn-ea"/>
              </a:rPr>
              <a:t>62</a:t>
            </a:r>
            <a:r>
              <a:rPr lang="en-US" dirty="0" smtClean="0"/>
              <a:t> </a:t>
            </a:r>
          </a:p>
          <a:p>
            <a:r>
              <a:rPr lang="en-US" dirty="0">
                <a:ea typeface="+mn-ea"/>
              </a:rPr>
              <a:t>Workload</a:t>
            </a:r>
            <a:r>
              <a:rPr lang="en-US" dirty="0" smtClean="0"/>
              <a:t> </a:t>
            </a:r>
            <a:r>
              <a:rPr lang="en-US" baseline="0" dirty="0" smtClean="0"/>
              <a:t> . . . . . . . . . . . . . . . . . </a:t>
            </a:r>
            <a:r>
              <a:rPr lang="en-US" dirty="0">
                <a:ea typeface="+mn-ea"/>
              </a:rPr>
              <a:t>46</a:t>
            </a:r>
            <a:r>
              <a:rPr lang="en-US" dirty="0" smtClean="0"/>
              <a:t> 	</a:t>
            </a:r>
            <a:r>
              <a:rPr lang="en-US" dirty="0">
                <a:ea typeface="+mn-ea"/>
              </a:rPr>
              <a:t>51</a:t>
            </a:r>
            <a:r>
              <a:rPr lang="en-US" dirty="0" smtClean="0"/>
              <a:t> 	</a:t>
            </a:r>
            <a:r>
              <a:rPr lang="en-US" dirty="0">
                <a:ea typeface="+mn-ea"/>
              </a:rPr>
              <a:t>51</a:t>
            </a:r>
            <a:r>
              <a:rPr lang="en-US" dirty="0" smtClean="0"/>
              <a:t> 	</a:t>
            </a:r>
            <a:r>
              <a:rPr lang="en-US" dirty="0">
                <a:ea typeface="+mn-ea"/>
              </a:rPr>
              <a:t>53</a:t>
            </a:r>
            <a:r>
              <a:rPr lang="en-US" dirty="0" smtClean="0"/>
              <a:t> 	</a:t>
            </a:r>
            <a:r>
              <a:rPr lang="en-US" dirty="0">
                <a:ea typeface="+mn-ea"/>
              </a:rPr>
              <a:t>53</a:t>
            </a:r>
            <a:r>
              <a:rPr lang="en-US" dirty="0" smtClean="0"/>
              <a:t> </a:t>
            </a:r>
          </a:p>
          <a:p>
            <a:r>
              <a:rPr lang="en-US" dirty="0">
                <a:ea typeface="+mn-ea"/>
              </a:rPr>
              <a:t>Perf. Mgmt. &amp; Rec.</a:t>
            </a:r>
            <a:r>
              <a:rPr lang="en-US" dirty="0" smtClean="0"/>
              <a:t> </a:t>
            </a:r>
            <a:r>
              <a:rPr lang="en-US" baseline="0" dirty="0" smtClean="0"/>
              <a:t> . . . . . . . . . 5</a:t>
            </a:r>
            <a:r>
              <a:rPr lang="en-US" dirty="0">
                <a:ea typeface="+mn-ea"/>
              </a:rPr>
              <a:t>5</a:t>
            </a:r>
            <a:r>
              <a:rPr lang="en-US" dirty="0" smtClean="0"/>
              <a:t> 	</a:t>
            </a:r>
            <a:r>
              <a:rPr lang="en-US" dirty="0">
                <a:ea typeface="+mn-ea"/>
              </a:rPr>
              <a:t>57</a:t>
            </a:r>
            <a:r>
              <a:rPr lang="en-US" dirty="0" smtClean="0"/>
              <a:t> 	</a:t>
            </a:r>
            <a:r>
              <a:rPr lang="en-US" dirty="0">
                <a:ea typeface="+mn-ea"/>
              </a:rPr>
              <a:t>60</a:t>
            </a:r>
            <a:r>
              <a:rPr lang="en-US" dirty="0" smtClean="0"/>
              <a:t> 	</a:t>
            </a:r>
            <a:r>
              <a:rPr lang="en-US" dirty="0">
                <a:ea typeface="+mn-ea"/>
              </a:rPr>
              <a:t>61</a:t>
            </a:r>
            <a:r>
              <a:rPr lang="en-US" dirty="0" smtClean="0"/>
              <a:t> 	</a:t>
            </a:r>
            <a:r>
              <a:rPr lang="en-US" dirty="0">
                <a:ea typeface="+mn-ea"/>
              </a:rPr>
              <a:t>63</a:t>
            </a:r>
            <a:r>
              <a:rPr lang="en-US" dirty="0" smtClean="0"/>
              <a:t> </a:t>
            </a:r>
          </a:p>
          <a:p>
            <a:endParaRPr lang="en-US" dirty="0" smtClean="0"/>
          </a:p>
          <a:p>
            <a:r>
              <a:rPr lang="en-US" dirty="0">
                <a:ea typeface="+mn-ea"/>
              </a:rPr>
              <a:t>Career Dev. - G-wide</a:t>
            </a:r>
            <a:r>
              <a:rPr lang="en-US" dirty="0" smtClean="0"/>
              <a:t> </a:t>
            </a:r>
            <a:r>
              <a:rPr lang="en-US" baseline="0" dirty="0" smtClean="0"/>
              <a:t> . . . . . . . </a:t>
            </a:r>
            <a:r>
              <a:rPr lang="en-US" dirty="0">
                <a:ea typeface="+mn-ea"/>
              </a:rPr>
              <a:t>55</a:t>
            </a:r>
            <a:r>
              <a:rPr lang="en-US" dirty="0" smtClean="0"/>
              <a:t> 	</a:t>
            </a:r>
            <a:r>
              <a:rPr lang="en-US" dirty="0">
                <a:ea typeface="+mn-ea"/>
              </a:rPr>
              <a:t>52</a:t>
            </a:r>
            <a:r>
              <a:rPr lang="en-US" dirty="0" smtClean="0"/>
              <a:t> 	</a:t>
            </a:r>
            <a:r>
              <a:rPr lang="en-US" dirty="0">
                <a:ea typeface="+mn-ea"/>
              </a:rPr>
              <a:t>52</a:t>
            </a:r>
            <a:r>
              <a:rPr lang="en-US" dirty="0" smtClean="0"/>
              <a:t> 	</a:t>
            </a:r>
            <a:r>
              <a:rPr lang="en-US" dirty="0">
                <a:ea typeface="+mn-ea"/>
              </a:rPr>
              <a:t>53</a:t>
            </a:r>
            <a:r>
              <a:rPr lang="en-US" dirty="0" smtClean="0"/>
              <a:t> 	</a:t>
            </a:r>
            <a:r>
              <a:rPr lang="en-US" dirty="0">
                <a:ea typeface="+mn-ea"/>
              </a:rPr>
              <a:t>55</a:t>
            </a:r>
            <a:r>
              <a:rPr lang="en-US" dirty="0" smtClean="0"/>
              <a:t> </a:t>
            </a:r>
          </a:p>
          <a:p>
            <a:r>
              <a:rPr lang="en-US" dirty="0">
                <a:ea typeface="+mn-ea"/>
              </a:rPr>
              <a:t>Workload - G-wide</a:t>
            </a:r>
            <a:r>
              <a:rPr lang="en-US" dirty="0" smtClean="0"/>
              <a:t> </a:t>
            </a:r>
            <a:r>
              <a:rPr lang="en-US" baseline="0" dirty="0" smtClean="0"/>
              <a:t> . . . . . . . . .</a:t>
            </a:r>
            <a:r>
              <a:rPr lang="en-US" dirty="0">
                <a:ea typeface="+mn-ea"/>
              </a:rPr>
              <a:t>53</a:t>
            </a:r>
            <a:r>
              <a:rPr lang="en-US" dirty="0" smtClean="0"/>
              <a:t> 	</a:t>
            </a:r>
            <a:r>
              <a:rPr lang="en-US" dirty="0">
                <a:ea typeface="+mn-ea"/>
              </a:rPr>
              <a:t>51</a:t>
            </a:r>
            <a:r>
              <a:rPr lang="en-US" dirty="0" smtClean="0"/>
              <a:t> 	</a:t>
            </a:r>
            <a:r>
              <a:rPr lang="en-US" dirty="0">
                <a:ea typeface="+mn-ea"/>
              </a:rPr>
              <a:t>51	52</a:t>
            </a:r>
            <a:r>
              <a:rPr lang="en-US" dirty="0" smtClean="0"/>
              <a:t> 	</a:t>
            </a:r>
            <a:r>
              <a:rPr lang="en-US" dirty="0">
                <a:ea typeface="+mn-ea"/>
              </a:rPr>
              <a:t>52</a:t>
            </a:r>
            <a:r>
              <a:rPr lang="en-US" dirty="0" smtClean="0"/>
              <a:t> </a:t>
            </a:r>
          </a:p>
          <a:p>
            <a:r>
              <a:rPr lang="en-US" dirty="0">
                <a:ea typeface="+mn-ea"/>
              </a:rPr>
              <a:t>Perf. Mgmt. &amp; Rec. - G-wide</a:t>
            </a:r>
            <a:r>
              <a:rPr lang="en-US" dirty="0" smtClean="0"/>
              <a:t> </a:t>
            </a:r>
            <a:r>
              <a:rPr lang="en-US" baseline="0" dirty="0" smtClean="0"/>
              <a:t> </a:t>
            </a:r>
            <a:r>
              <a:rPr lang="en-US" dirty="0">
                <a:ea typeface="+mn-ea"/>
              </a:rPr>
              <a:t>55</a:t>
            </a:r>
            <a:r>
              <a:rPr lang="en-US" dirty="0" smtClean="0"/>
              <a:t> 	</a:t>
            </a:r>
            <a:r>
              <a:rPr lang="en-US" dirty="0">
                <a:ea typeface="+mn-ea"/>
              </a:rPr>
              <a:t>53</a:t>
            </a:r>
            <a:r>
              <a:rPr lang="en-US" dirty="0" smtClean="0"/>
              <a:t> 	</a:t>
            </a:r>
            <a:r>
              <a:rPr lang="en-US" dirty="0">
                <a:ea typeface="+mn-ea"/>
              </a:rPr>
              <a:t>53</a:t>
            </a:r>
            <a:r>
              <a:rPr lang="en-US" dirty="0" smtClean="0"/>
              <a:t> 	</a:t>
            </a:r>
            <a:r>
              <a:rPr lang="en-US" dirty="0">
                <a:ea typeface="+mn-ea"/>
              </a:rPr>
              <a:t>54</a:t>
            </a:r>
            <a:r>
              <a:rPr lang="en-US" dirty="0" smtClean="0"/>
              <a:t> 	</a:t>
            </a:r>
            <a:r>
              <a:rPr lang="en-US" dirty="0">
                <a:ea typeface="+mn-ea"/>
              </a:rPr>
              <a:t>55</a:t>
            </a:r>
            <a:r>
              <a:rPr lang="en-US" dirty="0" smtClean="0"/>
              <a:t> </a:t>
            </a:r>
            <a:endParaRPr lang="en-US" b="1" dirty="0">
              <a:ea typeface="+mn-ea"/>
            </a:endParaRPr>
          </a:p>
          <a:p>
            <a:endParaRPr lang="en-US" b="1" dirty="0">
              <a:ea typeface="+mn-ea"/>
            </a:endParaRPr>
          </a:p>
          <a:p>
            <a:endParaRPr lang="en-US" b="1" dirty="0">
              <a:ea typeface="+mn-ea"/>
            </a:endParaRPr>
          </a:p>
          <a:p>
            <a:endParaRPr lang="en-US" b="1" dirty="0">
              <a:ea typeface="+mn-ea"/>
            </a:endParaRPr>
          </a:p>
          <a:p>
            <a:endParaRPr lang="en-US" b="1" dirty="0">
              <a:ea typeface="+mn-ea"/>
            </a:endParaRPr>
          </a:p>
          <a:p>
            <a:endParaRPr lang="en-US" b="1" dirty="0">
              <a:ea typeface="+mn-ea"/>
            </a:endParaRPr>
          </a:p>
          <a:p>
            <a:r>
              <a:rPr lang="en-US" b="1" dirty="0">
                <a:ea typeface="+mn-ea"/>
              </a:rPr>
              <a:t>NSF’s Career Development Index is comprised of 10 items: </a:t>
            </a:r>
            <a:endParaRPr lang="en-US" dirty="0">
              <a:ea typeface="+mn-ea"/>
            </a:endParaRPr>
          </a:p>
          <a:p>
            <a:r>
              <a:rPr lang="en-US" b="1" dirty="0">
                <a:ea typeface="+mn-ea"/>
              </a:rPr>
              <a:t>(1) </a:t>
            </a:r>
            <a:r>
              <a:rPr lang="en-US" dirty="0">
                <a:ea typeface="+mn-ea"/>
              </a:rPr>
              <a:t>I am given a real opportunity to improve my skills in my organization. </a:t>
            </a:r>
          </a:p>
          <a:p>
            <a:r>
              <a:rPr lang="en-US" b="1" dirty="0">
                <a:ea typeface="+mn-ea"/>
              </a:rPr>
              <a:t>(11) </a:t>
            </a:r>
            <a:r>
              <a:rPr lang="en-US" dirty="0">
                <a:ea typeface="+mn-ea"/>
              </a:rPr>
              <a:t>My talents are used well in the workplace. </a:t>
            </a:r>
          </a:p>
          <a:p>
            <a:r>
              <a:rPr lang="en-US" b="1" dirty="0">
                <a:ea typeface="+mn-ea"/>
              </a:rPr>
              <a:t>(18) </a:t>
            </a:r>
            <a:r>
              <a:rPr lang="en-US" dirty="0">
                <a:ea typeface="+mn-ea"/>
              </a:rPr>
              <a:t>My training needs are assessed. </a:t>
            </a:r>
          </a:p>
          <a:p>
            <a:r>
              <a:rPr lang="en-US" b="1" dirty="0">
                <a:ea typeface="+mn-ea"/>
              </a:rPr>
              <a:t>(22) </a:t>
            </a:r>
            <a:r>
              <a:rPr lang="en-US" dirty="0">
                <a:ea typeface="+mn-ea"/>
              </a:rPr>
              <a:t>Promotions in my work unit are based on merit. </a:t>
            </a:r>
          </a:p>
          <a:p>
            <a:r>
              <a:rPr lang="en-US" b="1" dirty="0">
                <a:ea typeface="+mn-ea"/>
              </a:rPr>
              <a:t>(27) </a:t>
            </a:r>
            <a:r>
              <a:rPr lang="en-US" dirty="0">
                <a:ea typeface="+mn-ea"/>
              </a:rPr>
              <a:t>The skill level in my work unit has improved in the past year. </a:t>
            </a:r>
          </a:p>
          <a:p>
            <a:r>
              <a:rPr lang="en-US" b="1" dirty="0">
                <a:ea typeface="+mn-ea"/>
              </a:rPr>
              <a:t>(43) </a:t>
            </a:r>
            <a:r>
              <a:rPr lang="en-US" dirty="0">
                <a:ea typeface="+mn-ea"/>
              </a:rPr>
              <a:t>My supervisor/team leader provides me with opportunities to demonstrate my leadership skills. </a:t>
            </a:r>
          </a:p>
          <a:p>
            <a:r>
              <a:rPr lang="en-US" b="1" dirty="0">
                <a:ea typeface="+mn-ea"/>
              </a:rPr>
              <a:t>(46) </a:t>
            </a:r>
            <a:r>
              <a:rPr lang="en-US" dirty="0">
                <a:ea typeface="+mn-ea"/>
              </a:rPr>
              <a:t>My supervisor/team leader provides me with constructive suggestions to improve my job performance. </a:t>
            </a:r>
          </a:p>
          <a:p>
            <a:r>
              <a:rPr lang="en-US" b="1" dirty="0">
                <a:ea typeface="+mn-ea"/>
              </a:rPr>
              <a:t>(47) </a:t>
            </a:r>
            <a:r>
              <a:rPr lang="en-US" dirty="0">
                <a:ea typeface="+mn-ea"/>
              </a:rPr>
              <a:t>Supervisors/team leaders in my work unit support employee development. </a:t>
            </a:r>
          </a:p>
          <a:p>
            <a:r>
              <a:rPr lang="en-US" b="1" dirty="0">
                <a:ea typeface="+mn-ea"/>
              </a:rPr>
              <a:t>(67) </a:t>
            </a:r>
            <a:r>
              <a:rPr lang="en-US" dirty="0">
                <a:ea typeface="+mn-ea"/>
              </a:rPr>
              <a:t>How satisfied are you with your opportunity to get a better job in your organization? </a:t>
            </a:r>
          </a:p>
          <a:p>
            <a:r>
              <a:rPr lang="en-US" b="1" dirty="0">
                <a:ea typeface="+mn-ea"/>
              </a:rPr>
              <a:t>(68) </a:t>
            </a:r>
            <a:r>
              <a:rPr lang="en-US" dirty="0">
                <a:ea typeface="+mn-ea"/>
              </a:rPr>
              <a:t>How satisfied are you with the training you receive for your present job? </a:t>
            </a:r>
          </a:p>
          <a:p>
            <a:endParaRPr lang="en-US" dirty="0">
              <a:ea typeface="+mn-ea"/>
            </a:endParaRPr>
          </a:p>
          <a:p>
            <a:r>
              <a:rPr lang="en-US" b="1" dirty="0">
                <a:ea typeface="+mn-ea"/>
              </a:rPr>
              <a:t>NSF’s Workload Index is comprised of 2 items: </a:t>
            </a:r>
            <a:endParaRPr lang="en-US" dirty="0">
              <a:ea typeface="+mn-ea"/>
            </a:endParaRPr>
          </a:p>
          <a:p>
            <a:r>
              <a:rPr lang="en-US" b="1" dirty="0">
                <a:ea typeface="+mn-ea"/>
              </a:rPr>
              <a:t>(9) </a:t>
            </a:r>
            <a:r>
              <a:rPr lang="en-US" dirty="0">
                <a:ea typeface="+mn-ea"/>
              </a:rPr>
              <a:t>I have sufficient resources (for example, people, materials, budget) to get my job done. </a:t>
            </a:r>
          </a:p>
          <a:p>
            <a:r>
              <a:rPr lang="en-US" b="1" dirty="0">
                <a:ea typeface="+mn-ea"/>
              </a:rPr>
              <a:t>(10) </a:t>
            </a:r>
            <a:r>
              <a:rPr lang="en-US" dirty="0">
                <a:ea typeface="+mn-ea"/>
              </a:rPr>
              <a:t>My workload is reasonable. </a:t>
            </a:r>
          </a:p>
          <a:p>
            <a:endParaRPr lang="en-US" dirty="0">
              <a:ea typeface="+mn-ea"/>
            </a:endParaRPr>
          </a:p>
          <a:p>
            <a:r>
              <a:rPr lang="en-US" b="1" dirty="0">
                <a:ea typeface="+mn-ea"/>
              </a:rPr>
              <a:t>NSF’s Performance Management and Recognition Index is comprised of 14 items across 2 subcomponents: </a:t>
            </a:r>
            <a:endParaRPr lang="en-US" dirty="0">
              <a:ea typeface="+mn-ea"/>
            </a:endParaRPr>
          </a:p>
          <a:p>
            <a:r>
              <a:rPr lang="en-US" b="1" dirty="0">
                <a:ea typeface="+mn-ea"/>
              </a:rPr>
              <a:t>Performance: </a:t>
            </a:r>
            <a:endParaRPr lang="en-US" dirty="0">
              <a:ea typeface="+mn-ea"/>
            </a:endParaRPr>
          </a:p>
          <a:p>
            <a:r>
              <a:rPr lang="en-US" b="1" dirty="0">
                <a:ea typeface="+mn-ea"/>
              </a:rPr>
              <a:t>(6) </a:t>
            </a:r>
            <a:r>
              <a:rPr lang="en-US" dirty="0">
                <a:ea typeface="+mn-ea"/>
              </a:rPr>
              <a:t>I know what is expected of me on the job. </a:t>
            </a:r>
          </a:p>
          <a:p>
            <a:r>
              <a:rPr lang="en-US" b="1" dirty="0">
                <a:ea typeface="+mn-ea"/>
              </a:rPr>
              <a:t>(15) </a:t>
            </a:r>
            <a:r>
              <a:rPr lang="en-US" dirty="0">
                <a:ea typeface="+mn-ea"/>
              </a:rPr>
              <a:t>My performance appraisal is a fair reflection of my performance. </a:t>
            </a:r>
          </a:p>
          <a:p>
            <a:r>
              <a:rPr lang="en-US" b="1" dirty="0">
                <a:ea typeface="+mn-ea"/>
              </a:rPr>
              <a:t>(16) </a:t>
            </a:r>
            <a:r>
              <a:rPr lang="en-US" dirty="0">
                <a:ea typeface="+mn-ea"/>
              </a:rPr>
              <a:t>I am held accountable for achieving results. </a:t>
            </a:r>
          </a:p>
          <a:p>
            <a:r>
              <a:rPr lang="en-US" b="1" dirty="0">
                <a:ea typeface="+mn-ea"/>
              </a:rPr>
              <a:t>(19) </a:t>
            </a:r>
            <a:r>
              <a:rPr lang="en-US" dirty="0">
                <a:ea typeface="+mn-ea"/>
              </a:rPr>
              <a:t>In my most recent performance appraisal, I understood what I had to do to be rated at different performance levels (for example, Fully Successful, Outstanding). </a:t>
            </a:r>
          </a:p>
          <a:p>
            <a:r>
              <a:rPr lang="en-US" b="1" dirty="0">
                <a:ea typeface="+mn-ea"/>
              </a:rPr>
              <a:t>(22) </a:t>
            </a:r>
            <a:r>
              <a:rPr lang="en-US" dirty="0">
                <a:ea typeface="+mn-ea"/>
              </a:rPr>
              <a:t>Promotions in my work unit are based on merit. </a:t>
            </a:r>
          </a:p>
          <a:p>
            <a:r>
              <a:rPr lang="en-US" b="1" dirty="0">
                <a:ea typeface="+mn-ea"/>
              </a:rPr>
              <a:t>(23) </a:t>
            </a:r>
            <a:r>
              <a:rPr lang="en-US" dirty="0">
                <a:ea typeface="+mn-ea"/>
              </a:rPr>
              <a:t>In my work unit, steps are taken to deal with a poor performer who cannot or will not improve. </a:t>
            </a:r>
          </a:p>
          <a:p>
            <a:r>
              <a:rPr lang="en-US" b="1" dirty="0">
                <a:ea typeface="+mn-ea"/>
              </a:rPr>
              <a:t>(24) </a:t>
            </a:r>
            <a:r>
              <a:rPr lang="en-US" dirty="0">
                <a:ea typeface="+mn-ea"/>
              </a:rPr>
              <a:t>In my work unit, differences in performance are recognized in a meaningful way. </a:t>
            </a:r>
          </a:p>
          <a:p>
            <a:r>
              <a:rPr lang="en-US" b="1" dirty="0">
                <a:ea typeface="+mn-ea"/>
              </a:rPr>
              <a:t>(33) </a:t>
            </a:r>
            <a:r>
              <a:rPr lang="en-US" dirty="0">
                <a:ea typeface="+mn-ea"/>
              </a:rPr>
              <a:t>Pay raises depend on how well employees perform their jobs. </a:t>
            </a:r>
          </a:p>
          <a:p>
            <a:r>
              <a:rPr lang="en-US" b="1" dirty="0">
                <a:ea typeface="+mn-ea"/>
              </a:rPr>
              <a:t>(44) </a:t>
            </a:r>
            <a:r>
              <a:rPr lang="en-US" dirty="0">
                <a:ea typeface="+mn-ea"/>
              </a:rPr>
              <a:t>Discussions with my supervisor/team leader about my performance are worthwhile. </a:t>
            </a:r>
          </a:p>
          <a:p>
            <a:r>
              <a:rPr lang="en-US" b="1" dirty="0">
                <a:ea typeface="+mn-ea"/>
              </a:rPr>
              <a:t>(46) </a:t>
            </a:r>
            <a:r>
              <a:rPr lang="en-US" dirty="0">
                <a:ea typeface="+mn-ea"/>
              </a:rPr>
              <a:t>My supervisor/team leader provides me with constructive suggestions to improve my job performance. </a:t>
            </a:r>
          </a:p>
          <a:p>
            <a:r>
              <a:rPr lang="en-US" b="1" dirty="0">
                <a:ea typeface="+mn-ea"/>
              </a:rPr>
              <a:t>(50) </a:t>
            </a:r>
            <a:r>
              <a:rPr lang="en-US" dirty="0">
                <a:ea typeface="+mn-ea"/>
              </a:rPr>
              <a:t>In the last six months, my supervisor/team leader has talked with me about my performance. </a:t>
            </a:r>
          </a:p>
          <a:p>
            <a:r>
              <a:rPr lang="en-US" b="1" dirty="0">
                <a:ea typeface="+mn-ea"/>
              </a:rPr>
              <a:t>Awards &amp; Recognition: </a:t>
            </a:r>
            <a:endParaRPr lang="en-US" dirty="0">
              <a:ea typeface="+mn-ea"/>
            </a:endParaRPr>
          </a:p>
          <a:p>
            <a:r>
              <a:rPr lang="en-US" b="1" dirty="0">
                <a:ea typeface="+mn-ea"/>
              </a:rPr>
              <a:t>(25) </a:t>
            </a:r>
            <a:r>
              <a:rPr lang="en-US" dirty="0">
                <a:ea typeface="+mn-ea"/>
              </a:rPr>
              <a:t>Awards in my work unit depend on how well employees perform their jobs. </a:t>
            </a:r>
          </a:p>
          <a:p>
            <a:r>
              <a:rPr lang="en-US" b="1" dirty="0">
                <a:ea typeface="+mn-ea"/>
              </a:rPr>
              <a:t>(31) </a:t>
            </a:r>
            <a:r>
              <a:rPr lang="en-US" dirty="0">
                <a:ea typeface="+mn-ea"/>
              </a:rPr>
              <a:t>Employees are recognized for providing high quality products and services. </a:t>
            </a:r>
          </a:p>
          <a:p>
            <a:r>
              <a:rPr lang="en-US" b="1" dirty="0">
                <a:ea typeface="+mn-ea"/>
              </a:rPr>
              <a:t>(32) </a:t>
            </a:r>
            <a:r>
              <a:rPr lang="en-US" dirty="0">
                <a:ea typeface="+mn-ea"/>
              </a:rPr>
              <a:t>Creativity and innovation are rewarded. </a:t>
            </a:r>
            <a:endParaRPr lang="en-US" dirty="0"/>
          </a:p>
        </p:txBody>
      </p:sp>
      <p:sp>
        <p:nvSpPr>
          <p:cNvPr id="4" name="Slide Number Placeholder 3"/>
          <p:cNvSpPr>
            <a:spLocks noGrp="1"/>
          </p:cNvSpPr>
          <p:nvPr>
            <p:ph type="sldNum" sz="quarter" idx="10"/>
          </p:nvPr>
        </p:nvSpPr>
        <p:spPr/>
        <p:txBody>
          <a:bodyPr/>
          <a:lstStyle/>
          <a:p>
            <a:fld id="{98B94330-6026-8B41-816A-114E8012470A}" type="slidenum">
              <a:rPr lang="en-US" smtClean="0"/>
              <a:t>5</a:t>
            </a:fld>
            <a:endParaRPr lang="en-US" dirty="0"/>
          </a:p>
        </p:txBody>
      </p:sp>
    </p:spTree>
    <p:extLst>
      <p:ext uri="{BB962C8B-B14F-4D97-AF65-F5344CB8AC3E}">
        <p14:creationId xmlns:p14="http://schemas.microsoft.com/office/powerpoint/2010/main" val="38071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Items with lowest</a:t>
            </a:r>
            <a:r>
              <a:rPr lang="en-US" sz="1200" b="0" i="0" u="none" strike="noStrike" kern="1200" baseline="0" dirty="0" smtClean="0">
                <a:solidFill>
                  <a:schemeClr val="tx1"/>
                </a:solidFill>
                <a:effectLst/>
                <a:latin typeface="+mn-lt"/>
                <a:ea typeface="MS PGothic" panose="020B0600070205080204" pitchFamily="34" charset="-128"/>
                <a:cs typeface="+mn-cs"/>
              </a:rPr>
              <a:t> scores:  </a:t>
            </a:r>
            <a:endParaRPr lang="en-US" sz="1200" b="0" i="0" u="none" strike="noStrike" kern="1200" dirty="0" smtClean="0">
              <a:solidFill>
                <a:schemeClr val="tx1"/>
              </a:solidFill>
              <a:effectLst/>
              <a:latin typeface="+mn-lt"/>
              <a:ea typeface="MS PGothic" panose="020B0600070205080204" pitchFamily="34" charset="-128"/>
              <a:cs typeface="+mn-cs"/>
            </a:endParaRP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(32) Creativity and innovation are rewarded.</a:t>
            </a:r>
            <a:r>
              <a:rPr lang="en-US" sz="1200" b="0" i="0" u="none" strike="noStrike" kern="1200" baseline="0" dirty="0" smtClean="0">
                <a:solidFill>
                  <a:schemeClr val="tx1"/>
                </a:solidFill>
                <a:effectLst/>
                <a:latin typeface="+mn-lt"/>
                <a:ea typeface="MS PGothic" panose="020B0600070205080204" pitchFamily="34" charset="-128"/>
                <a:cs typeface="+mn-cs"/>
              </a:rPr>
              <a:t>  								</a:t>
            </a:r>
            <a:r>
              <a:rPr lang="en-US" sz="1200" b="0" i="0" u="none" strike="noStrike" kern="1200" dirty="0" smtClean="0">
                <a:solidFill>
                  <a:schemeClr val="tx1"/>
                </a:solidFill>
                <a:effectLst/>
                <a:latin typeface="+mn-lt"/>
                <a:ea typeface="MS PGothic" panose="020B0600070205080204" pitchFamily="34" charset="-128"/>
                <a:cs typeface="+mn-cs"/>
              </a:rPr>
              <a:t>52.8%</a:t>
            </a: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(66) How satisfied are you with the policies and practices of your senior leaders?</a:t>
            </a:r>
            <a:r>
              <a:rPr lang="en-US" sz="1200" b="0" i="0" u="none" strike="noStrike" kern="1200" baseline="0" dirty="0" smtClean="0">
                <a:solidFill>
                  <a:schemeClr val="tx1"/>
                </a:solidFill>
                <a:effectLst/>
                <a:latin typeface="+mn-lt"/>
                <a:ea typeface="MS PGothic" panose="020B0600070205080204" pitchFamily="34" charset="-128"/>
                <a:cs typeface="+mn-cs"/>
              </a:rPr>
              <a:t> 				</a:t>
            </a:r>
            <a:r>
              <a:rPr lang="en-US" sz="1200" b="0" i="0" u="none" strike="noStrike" kern="1200" dirty="0" smtClean="0">
                <a:solidFill>
                  <a:schemeClr val="tx1"/>
                </a:solidFill>
                <a:effectLst/>
                <a:latin typeface="+mn-lt"/>
                <a:ea typeface="MS PGothic" panose="020B0600070205080204" pitchFamily="34" charset="-128"/>
                <a:cs typeface="+mn-cs"/>
              </a:rPr>
              <a:t>52.4%</a:t>
            </a: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(10) My workload is reasonable.										50.2%</a:t>
            </a: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(53) In my organization, leaders generate high levels of motivation and commitment in the workforce.	49.2%</a:t>
            </a: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(25) Awards in my work unit depend on how well employees perform their jobs.				46.2%</a:t>
            </a: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(22) Promotions in my work unit are based on merit.							46.0%</a:t>
            </a: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(24) In my work unit, differences in performance are recognized in a meaningful way.			39.5%</a:t>
            </a: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(67) How satisfied are you with your opportunity to get a better job in your organization?		38.9%</a:t>
            </a: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(23) In my work unit, steps are taken to deal with a poor performer who cannot or will not improve.	34.4%</a:t>
            </a:r>
          </a:p>
          <a:p>
            <a:pPr rtl="0" eaLnBrk="1" fontAlgn="ctr" latinLnBrk="0" hangingPunct="1"/>
            <a:r>
              <a:rPr lang="en-US" sz="1200" b="0" i="0" u="none" strike="noStrike" kern="1200" dirty="0" smtClean="0">
                <a:solidFill>
                  <a:schemeClr val="tx1"/>
                </a:solidFill>
                <a:effectLst/>
                <a:latin typeface="+mn-lt"/>
                <a:ea typeface="MS PGothic" panose="020B0600070205080204" pitchFamily="34" charset="-128"/>
                <a:cs typeface="+mn-cs"/>
              </a:rPr>
              <a:t>(33) Pay raises depend on how well employees perform their jobs.						34.3%</a:t>
            </a:r>
          </a:p>
          <a:p>
            <a:endParaRPr lang="en-US" baseline="0" dirty="0" smtClean="0"/>
          </a:p>
        </p:txBody>
      </p:sp>
      <p:sp>
        <p:nvSpPr>
          <p:cNvPr id="4" name="Slide Number Placeholder 3"/>
          <p:cNvSpPr>
            <a:spLocks noGrp="1"/>
          </p:cNvSpPr>
          <p:nvPr>
            <p:ph type="sldNum" sz="quarter" idx="10"/>
          </p:nvPr>
        </p:nvSpPr>
        <p:spPr/>
        <p:txBody>
          <a:bodyPr/>
          <a:lstStyle/>
          <a:p>
            <a:fld id="{98B94330-6026-8B41-816A-114E8012470A}" type="slidenum">
              <a:rPr lang="en-US" smtClean="0"/>
              <a:t>6</a:t>
            </a:fld>
            <a:endParaRPr lang="en-US" dirty="0"/>
          </a:p>
        </p:txBody>
      </p:sp>
    </p:spTree>
    <p:extLst>
      <p:ext uri="{BB962C8B-B14F-4D97-AF65-F5344CB8AC3E}">
        <p14:creationId xmlns:p14="http://schemas.microsoft.com/office/powerpoint/2010/main" val="130933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Thoughts on questions for the 2017 FEVS?</a:t>
            </a:r>
          </a:p>
          <a:p>
            <a:endParaRPr lang="en-US" dirty="0" smtClean="0"/>
          </a:p>
          <a:p>
            <a:r>
              <a:rPr lang="en-US" dirty="0" smtClean="0"/>
              <a:t>Questions and % strongly</a:t>
            </a:r>
            <a:r>
              <a:rPr lang="en-US" baseline="0" dirty="0" smtClean="0"/>
              <a:t> agree/agree:</a:t>
            </a:r>
          </a:p>
          <a:p>
            <a:r>
              <a:rPr lang="en-US" baseline="0" dirty="0" smtClean="0"/>
              <a:t>Q1. Overall I am satisfied with the information and communications I receive about NSF’s move to the new location.	73.9%</a:t>
            </a:r>
          </a:p>
          <a:p>
            <a:r>
              <a:rPr lang="en-US" baseline="0" dirty="0" smtClean="0"/>
              <a:t>Q2. I am likely to leave in the next two years due to NSF moving to its new location.					14.9%</a:t>
            </a:r>
          </a:p>
          <a:p>
            <a:r>
              <a:rPr lang="en-US" baseline="0" dirty="0" smtClean="0"/>
              <a:t>Q2.1. I am likely to leave in the next two years, but not due to the move.							13.4%</a:t>
            </a:r>
          </a:p>
          <a:p>
            <a:r>
              <a:rPr lang="en-US" baseline="0" dirty="0" smtClean="0"/>
              <a:t>Q3. How satisfied are you that your Directorate/Office provides an inclusive work environment?				78.5%</a:t>
            </a:r>
          </a:p>
          <a:p>
            <a:r>
              <a:rPr lang="en-US" baseline="0" dirty="0" smtClean="0"/>
              <a:t>Q4. How satisfied are you that the NSF provides an inclusive work environment?						75.3%</a:t>
            </a:r>
          </a:p>
          <a:p>
            <a:r>
              <a:rPr lang="en-US" baseline="0" dirty="0" smtClean="0"/>
              <a:t>Q5. Disagreements are resolved fairly in my Directorate/Office.								51.4%</a:t>
            </a:r>
          </a:p>
          <a:p>
            <a:r>
              <a:rPr lang="en-US" baseline="0" dirty="0" smtClean="0"/>
              <a:t>Q6. I am comfortable raising alternative views within my division team.							67.4%</a:t>
            </a:r>
          </a:p>
          <a:p>
            <a:r>
              <a:rPr lang="en-US" baseline="0" dirty="0" smtClean="0"/>
              <a:t>Q7. My supervisor is good at dealing with disagreements within our area (e.g., division, branch, team)			57.6%</a:t>
            </a:r>
          </a:p>
          <a:p>
            <a:r>
              <a:rPr lang="en-US" baseline="0" dirty="0" smtClean="0"/>
              <a:t>Q8.  My supervisor holds all employees equally accountable for achieving results.						59.1%</a:t>
            </a:r>
          </a:p>
          <a:p>
            <a:pPr marL="232943" indent="-232943">
              <a:buAutoNum type="arabicPeriod"/>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8B94330-6026-8B41-816A-114E8012470A}" type="slidenum">
              <a:rPr lang="en-US" smtClean="0"/>
              <a:t>7</a:t>
            </a:fld>
            <a:endParaRPr lang="en-US" dirty="0"/>
          </a:p>
        </p:txBody>
      </p:sp>
    </p:spTree>
    <p:extLst>
      <p:ext uri="{BB962C8B-B14F-4D97-AF65-F5344CB8AC3E}">
        <p14:creationId xmlns:p14="http://schemas.microsoft.com/office/powerpoint/2010/main" val="200349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8027" indent="-178027" defTabSz="949478">
              <a:buFont typeface="Arial" panose="020B0604020202020204" pitchFamily="34" charset="0"/>
              <a:buChar char="•"/>
              <a:defRPr/>
            </a:pPr>
            <a:r>
              <a:rPr lang="en-US" dirty="0" smtClean="0"/>
              <a:t>Key Points</a:t>
            </a:r>
            <a:r>
              <a:rPr lang="en-US" baseline="0" dirty="0" smtClean="0"/>
              <a:t>:</a:t>
            </a:r>
          </a:p>
          <a:p>
            <a:pPr marL="652765" lvl="1" indent="-178027" defTabSz="949478">
              <a:buFont typeface="Arial" pitchFamily="34" charset="0"/>
              <a:buChar char="•"/>
              <a:defRPr/>
            </a:pPr>
            <a:r>
              <a:rPr lang="en-US" baseline="0" dirty="0" smtClean="0"/>
              <a:t>Year-over-year - Temporary staff provide more positive scores than permanent staff </a:t>
            </a:r>
          </a:p>
          <a:p>
            <a:pPr marL="652765" lvl="1" indent="-178027" defTabSz="949478">
              <a:buFont typeface="Arial" pitchFamily="34" charset="0"/>
              <a:buChar char="•"/>
              <a:defRPr/>
            </a:pPr>
            <a:endParaRPr lang="en-US" baseline="0" dirty="0" smtClean="0"/>
          </a:p>
          <a:p>
            <a:pPr marL="186878" indent="-178027" defTabSz="949478">
              <a:buFont typeface="Arial" pitchFamily="34" charset="0"/>
              <a:buChar char="•"/>
              <a:defRPr/>
            </a:pPr>
            <a:r>
              <a:rPr lang="en-US" baseline="0" dirty="0" smtClean="0"/>
              <a:t>For the supplemental Survey Results</a:t>
            </a:r>
          </a:p>
          <a:p>
            <a:pPr marL="652765" lvl="1" indent="-178027" defTabSz="949478">
              <a:buFont typeface="Arial" pitchFamily="34" charset="0"/>
              <a:buChar char="•"/>
              <a:defRPr/>
            </a:pPr>
            <a:r>
              <a:rPr lang="en-US" baseline="0" dirty="0" smtClean="0"/>
              <a:t>Five of the Six index scores increased by 3 or more points from 2015</a:t>
            </a:r>
          </a:p>
          <a:p>
            <a:pPr marL="652765" lvl="1" indent="-178027" defTabSz="949478">
              <a:buFont typeface="Arial" pitchFamily="34" charset="0"/>
              <a:buChar char="•"/>
              <a:defRPr/>
            </a:pPr>
            <a:r>
              <a:rPr lang="en-US" baseline="0" dirty="0" smtClean="0"/>
              <a:t>62 of the 71 FEVS questions have scores that are above 65% positive</a:t>
            </a:r>
            <a:r>
              <a:rPr lang="en-US" baseline="0" dirty="0"/>
              <a:t> </a:t>
            </a:r>
            <a:r>
              <a:rPr lang="en-US" baseline="0" dirty="0" smtClean="0"/>
              <a:t>– strengths</a:t>
            </a:r>
          </a:p>
          <a:p>
            <a:pPr marL="652765" lvl="1" indent="-178027" defTabSz="949478">
              <a:buFont typeface="Arial"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FD3E7C03-78AC-4914-8141-F7B9CC280EAA}" type="slidenum">
              <a:rPr lang="en-US" smtClean="0"/>
              <a:t>8</a:t>
            </a:fld>
            <a:endParaRPr lang="en-US" dirty="0"/>
          </a:p>
        </p:txBody>
      </p:sp>
    </p:spTree>
    <p:extLst>
      <p:ext uri="{BB962C8B-B14F-4D97-AF65-F5344CB8AC3E}">
        <p14:creationId xmlns:p14="http://schemas.microsoft.com/office/powerpoint/2010/main" val="2008946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Purpose: </a:t>
            </a:r>
            <a:r>
              <a:rPr lang="en-US" dirty="0"/>
              <a:t>To compare Federal Employee Viewpoint Survey (FEVS) results between NSF and selected comparable agencies. These agencies were selected for their similarity in size and/or mission to NSF. </a:t>
            </a:r>
            <a:endParaRPr lang="en-US" sz="800" dirty="0"/>
          </a:p>
          <a:p>
            <a:endParaRPr lang="en-US" sz="800" b="1" dirty="0"/>
          </a:p>
          <a:p>
            <a:pPr>
              <a:spcBef>
                <a:spcPts val="0"/>
              </a:spcBef>
            </a:pPr>
            <a:r>
              <a:rPr lang="en-US" b="1" dirty="0"/>
              <a:t>Benchmark Agencies: </a:t>
            </a:r>
            <a:r>
              <a:rPr lang="en-US" dirty="0"/>
              <a:t>The agencies selected for benchmarking were: </a:t>
            </a:r>
          </a:p>
          <a:p>
            <a:pPr>
              <a:spcBef>
                <a:spcPts val="0"/>
              </a:spcBef>
            </a:pPr>
            <a:r>
              <a:rPr lang="en-US" dirty="0"/>
              <a:t>Nuclear Regulatory Commission (NRC)</a:t>
            </a:r>
          </a:p>
          <a:p>
            <a:pPr>
              <a:spcBef>
                <a:spcPts val="0"/>
              </a:spcBef>
            </a:pPr>
            <a:r>
              <a:rPr lang="en-US" dirty="0"/>
              <a:t>U.S. Agency for International Development (USAID)</a:t>
            </a:r>
          </a:p>
          <a:p>
            <a:pPr>
              <a:spcBef>
                <a:spcPts val="0"/>
              </a:spcBef>
            </a:pPr>
            <a:r>
              <a:rPr lang="en-US" dirty="0"/>
              <a:t>Office of Personnel Management (OPM)</a:t>
            </a:r>
          </a:p>
          <a:p>
            <a:pPr>
              <a:spcBef>
                <a:spcPts val="0"/>
              </a:spcBef>
            </a:pPr>
            <a:r>
              <a:rPr lang="en-US" dirty="0"/>
              <a:t>Department of Education (ED)</a:t>
            </a:r>
          </a:p>
          <a:p>
            <a:pPr>
              <a:spcBef>
                <a:spcPts val="0"/>
              </a:spcBef>
            </a:pPr>
            <a:r>
              <a:rPr lang="en-US" dirty="0"/>
              <a:t>National Aeronautics and Space Administration (NASA). </a:t>
            </a:r>
            <a:endParaRPr lang="en-US" sz="800" b="1" dirty="0"/>
          </a:p>
          <a:p>
            <a:r>
              <a:rPr lang="en-US" b="1" dirty="0"/>
              <a:t>Benchmark Group Score is the average of the five agencies listed above. </a:t>
            </a:r>
          </a:p>
          <a:p>
            <a:endParaRPr lang="en-US" sz="800" b="1" dirty="0"/>
          </a:p>
          <a:p>
            <a:r>
              <a:rPr lang="en-US" sz="1100" u="sng" dirty="0"/>
              <a:t>Note</a:t>
            </a:r>
            <a:r>
              <a:rPr lang="en-US" sz="1100" dirty="0"/>
              <a:t>:</a:t>
            </a:r>
            <a:r>
              <a:rPr lang="en-US" sz="1100" b="1" dirty="0"/>
              <a:t> </a:t>
            </a:r>
            <a:r>
              <a:rPr lang="en-US" sz="1100" dirty="0"/>
              <a:t>In previous benchmarking analyses, NASA Headquarters was included as one of the benchmark agencies. Since OPM does not release the full FEVS data set until late December, results for the entire agency are included in this analysis. </a:t>
            </a:r>
            <a:endParaRPr lang="en-US" dirty="0" smtClean="0"/>
          </a:p>
          <a:p>
            <a:pPr marL="178027" indent="-178027" defTabSz="949478">
              <a:buFont typeface="Arial" panose="020B0604020202020204" pitchFamily="34" charset="0"/>
              <a:buChar char="•"/>
              <a:defRPr/>
            </a:pPr>
            <a:endParaRPr lang="en-US" dirty="0"/>
          </a:p>
          <a:p>
            <a:pPr marL="178027" indent="-178027" defTabSz="949478">
              <a:buFont typeface="Arial" panose="020B0604020202020204" pitchFamily="34" charset="0"/>
              <a:buChar char="•"/>
              <a:defRPr/>
            </a:pPr>
            <a:r>
              <a:rPr lang="en-US" dirty="0" smtClean="0"/>
              <a:t>Key Points</a:t>
            </a:r>
            <a:r>
              <a:rPr lang="en-US" baseline="0" dirty="0" smtClean="0"/>
              <a:t>:</a:t>
            </a:r>
          </a:p>
          <a:p>
            <a:pPr marL="652765" lvl="1" indent="-178027" defTabSz="949478">
              <a:buFont typeface="Arial" pitchFamily="34" charset="0"/>
              <a:buChar char="•"/>
              <a:defRPr/>
            </a:pPr>
            <a:r>
              <a:rPr lang="en-US" baseline="0" dirty="0" smtClean="0"/>
              <a:t>NSF scored higher than the government-wide average on every index.</a:t>
            </a:r>
          </a:p>
          <a:p>
            <a:pPr marL="652765" lvl="1" indent="-178027" defTabSz="949478">
              <a:buFont typeface="Arial" pitchFamily="34" charset="0"/>
              <a:buChar char="•"/>
              <a:defRPr/>
            </a:pPr>
            <a:r>
              <a:rPr lang="en-US" baseline="0" dirty="0" smtClean="0"/>
              <a:t>NSF scored lower than the benchmark average on two (i.e., OPM New IQ, NSF Workload Index) of the six indices. </a:t>
            </a:r>
          </a:p>
          <a:p>
            <a:pPr marL="652765" lvl="1" indent="-178027" defTabSz="949478">
              <a:buFont typeface="Arial" pitchFamily="34" charset="0"/>
              <a:buChar char="•"/>
              <a:defRPr/>
            </a:pPr>
            <a:r>
              <a:rPr lang="en-US" baseline="0" dirty="0" smtClean="0"/>
              <a:t>NSF received the highest index score on the OPM Employee Engagement Index.</a:t>
            </a:r>
          </a:p>
          <a:p>
            <a:pPr marL="652765" lvl="1" indent="-178027" defTabSz="949478">
              <a:buFont typeface="Arial" pitchFamily="34" charset="0"/>
              <a:buChar char="•"/>
              <a:defRPr/>
            </a:pPr>
            <a:r>
              <a:rPr lang="en-US" baseline="0" dirty="0" smtClean="0"/>
              <a:t>NSF received the lowest index score on the NSF Workload Index. </a:t>
            </a:r>
            <a:endParaRPr lang="en-US" dirty="0"/>
          </a:p>
        </p:txBody>
      </p:sp>
      <p:sp>
        <p:nvSpPr>
          <p:cNvPr id="4" name="Slide Number Placeholder 3"/>
          <p:cNvSpPr>
            <a:spLocks noGrp="1"/>
          </p:cNvSpPr>
          <p:nvPr>
            <p:ph type="sldNum" sz="quarter" idx="10"/>
          </p:nvPr>
        </p:nvSpPr>
        <p:spPr/>
        <p:txBody>
          <a:bodyPr/>
          <a:lstStyle/>
          <a:p>
            <a:fld id="{FD3E7C03-78AC-4914-8141-F7B9CC280EAA}" type="slidenum">
              <a:rPr lang="en-US" smtClean="0"/>
              <a:t>9</a:t>
            </a:fld>
            <a:endParaRPr lang="en-US" dirty="0"/>
          </a:p>
        </p:txBody>
      </p:sp>
    </p:spTree>
    <p:extLst>
      <p:ext uri="{BB962C8B-B14F-4D97-AF65-F5344CB8AC3E}">
        <p14:creationId xmlns:p14="http://schemas.microsoft.com/office/powerpoint/2010/main" val="265086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31233"/>
            <a:ext cx="6400800" cy="1142252"/>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itle 5"/>
          <p:cNvSpPr>
            <a:spLocks noGrp="1"/>
          </p:cNvSpPr>
          <p:nvPr>
            <p:ph type="title"/>
          </p:nvPr>
        </p:nvSpPr>
        <p:spPr>
          <a:xfrm>
            <a:off x="457200" y="2448030"/>
            <a:ext cx="8229600" cy="1143000"/>
          </a:xfrm>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a:xfrm>
            <a:off x="6937375" y="643096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8BB7AF-714A-47B5-988D-977BA34BA9ED}" type="slidenum">
              <a:rPr lang="en-US" altLang="en-US"/>
              <a:pPr/>
              <a:t>‹#›</a:t>
            </a:fld>
            <a:endParaRPr lang="en-US" altLang="en-US"/>
          </a:p>
        </p:txBody>
      </p:sp>
    </p:spTree>
    <p:extLst>
      <p:ext uri="{BB962C8B-B14F-4D97-AF65-F5344CB8AC3E}">
        <p14:creationId xmlns:p14="http://schemas.microsoft.com/office/powerpoint/2010/main" val="256013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457200" y="1815701"/>
            <a:ext cx="8229600" cy="3571926"/>
          </a:xfrm>
          <a:prstGeom prst="rect">
            <a:avLst/>
          </a:prstGeom>
        </p:spPr>
        <p:txBody>
          <a:bodyPr/>
          <a:lstStyle>
            <a:lvl1pPr marL="0" indent="0">
              <a:buSzPct val="52000"/>
              <a:buFont typeface="Arial"/>
              <a:buNone/>
              <a:defRPr sz="2400" b="0" i="0">
                <a:latin typeface="Calibri Light"/>
                <a:cs typeface="Calibri Light"/>
              </a:defRPr>
            </a:lvl1pPr>
            <a:lvl2pPr>
              <a:defRPr sz="2000" b="0" i="0">
                <a:latin typeface="Calibri Light"/>
                <a:cs typeface="Calibri Light"/>
              </a:defRPr>
            </a:lvl2pPr>
            <a:lvl3pPr>
              <a:defRPr sz="18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p:txBody>
      </p:sp>
      <p:sp>
        <p:nvSpPr>
          <p:cNvPr id="8" name="Title 1"/>
          <p:cNvSpPr>
            <a:spLocks noGrp="1"/>
          </p:cNvSpPr>
          <p:nvPr>
            <p:ph type="title"/>
          </p:nvPr>
        </p:nvSpPr>
        <p:spPr>
          <a:xfrm>
            <a:off x="457200" y="829588"/>
            <a:ext cx="8229600" cy="739797"/>
          </a:xfrm>
        </p:spPr>
        <p:txBody>
          <a:bodyPr>
            <a:normAutofit/>
          </a:bodyPr>
          <a:lstStyle>
            <a:lvl1pPr algn="l">
              <a:defRPr sz="3600"/>
            </a:lvl1pPr>
          </a:lstStyle>
          <a:p>
            <a:r>
              <a:rPr lang="en-US" smtClean="0"/>
              <a:t>Click to edit Master title style</a:t>
            </a:r>
            <a:endParaRPr lang="en-US" dirty="0"/>
          </a:p>
        </p:txBody>
      </p:sp>
      <p:sp>
        <p:nvSpPr>
          <p:cNvPr id="4" name="Slide Number Placeholder 3"/>
          <p:cNvSpPr>
            <a:spLocks noGrp="1"/>
          </p:cNvSpPr>
          <p:nvPr>
            <p:ph type="sldNum" sz="quarter" idx="10"/>
          </p:nvPr>
        </p:nvSpPr>
        <p:spPr>
          <a:xfrm>
            <a:off x="6937375" y="643096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D40AE176-1400-4EDC-A8B4-3FB4988CBF17}" type="slidenum">
              <a:rPr lang="en-US" altLang="en-US"/>
              <a:pPr/>
              <a:t>‹#›</a:t>
            </a:fld>
            <a:endParaRPr lang="en-US" altLang="en-US" dirty="0"/>
          </a:p>
        </p:txBody>
      </p:sp>
    </p:spTree>
    <p:extLst>
      <p:ext uri="{BB962C8B-B14F-4D97-AF65-F5344CB8AC3E}">
        <p14:creationId xmlns:p14="http://schemas.microsoft.com/office/powerpoint/2010/main" val="417947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5315"/>
            <a:ext cx="8229600" cy="739797"/>
          </a:xfrm>
        </p:spPr>
        <p:txBody>
          <a:bodyPr>
            <a:normAutofit/>
          </a:bodyPr>
          <a:lstStyle>
            <a:lvl1pPr>
              <a:defRPr sz="3600"/>
            </a:lvl1pPr>
          </a:lstStyle>
          <a:p>
            <a:r>
              <a:rPr lang="en-US" smtClean="0"/>
              <a:t>Click to edit Master title style</a:t>
            </a:r>
            <a:endParaRPr lang="en-US" dirty="0"/>
          </a:p>
        </p:txBody>
      </p:sp>
      <p:sp>
        <p:nvSpPr>
          <p:cNvPr id="4" name="Content Placeholder 3"/>
          <p:cNvSpPr>
            <a:spLocks noGrp="1"/>
          </p:cNvSpPr>
          <p:nvPr>
            <p:ph sz="half" idx="2"/>
          </p:nvPr>
        </p:nvSpPr>
        <p:spPr>
          <a:xfrm>
            <a:off x="457200" y="1815700"/>
            <a:ext cx="4040188" cy="3648893"/>
          </a:xfrm>
          <a:prstGeom prst="rect">
            <a:avLst/>
          </a:prstGeom>
        </p:spPr>
        <p:txBody>
          <a:bodyPr/>
          <a:lstStyle>
            <a:lvl1pPr marL="0" indent="0">
              <a:buNone/>
              <a:defRPr sz="2400" b="0" i="0">
                <a:latin typeface="Calibri Light"/>
                <a:cs typeface="Calibri Light"/>
              </a:defRPr>
            </a:lvl1pPr>
            <a:lvl2pPr marL="457200" indent="0">
              <a:buNone/>
              <a:defRPr sz="2000" b="0" i="0"/>
            </a:lvl2pPr>
            <a:lvl3pPr marL="914400" indent="0">
              <a:buNone/>
              <a:defRPr sz="1800" b="0" i="0"/>
            </a:lvl3pPr>
            <a:lvl4pPr marL="1371600" indent="0">
              <a:buNone/>
              <a:defRPr sz="1600" b="0" i="0"/>
            </a:lvl4pPr>
            <a:lvl5pPr marL="1828800" indent="0">
              <a:buNone/>
              <a:defRPr sz="1600" b="0" i="0"/>
            </a:lvl5pPr>
            <a:lvl6pPr>
              <a:defRPr sz="1600"/>
            </a:lvl6pPr>
            <a:lvl7pPr>
              <a:defRPr sz="1600"/>
            </a:lvl7pPr>
            <a:lvl8pPr>
              <a:defRPr sz="1600"/>
            </a:lvl8pPr>
            <a:lvl9pPr>
              <a:defRPr sz="1600"/>
            </a:lvl9pPr>
          </a:lstStyle>
          <a:p>
            <a:pPr lvl="0"/>
            <a:r>
              <a:rPr lang="en-US" smtClean="0"/>
              <a:t>Click to edit Master text styles</a:t>
            </a:r>
          </a:p>
        </p:txBody>
      </p:sp>
      <p:sp>
        <p:nvSpPr>
          <p:cNvPr id="10" name="Content Placeholder 3"/>
          <p:cNvSpPr>
            <a:spLocks noGrp="1"/>
          </p:cNvSpPr>
          <p:nvPr>
            <p:ph sz="half" idx="10"/>
          </p:nvPr>
        </p:nvSpPr>
        <p:spPr>
          <a:xfrm>
            <a:off x="4646612" y="1808337"/>
            <a:ext cx="4040188" cy="364889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a:latin typeface="Calibri Light"/>
                <a:cs typeface="Calibri Light"/>
              </a:defRPr>
            </a:lvl1pPr>
            <a:lvl2pPr>
              <a:defRPr sz="2000" b="0" i="0"/>
            </a:lvl2pPr>
            <a:lvl3pPr>
              <a:defRPr sz="18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p:txBody>
      </p:sp>
      <p:sp>
        <p:nvSpPr>
          <p:cNvPr id="5" name="Slide Number Placeholder 3"/>
          <p:cNvSpPr>
            <a:spLocks noGrp="1"/>
          </p:cNvSpPr>
          <p:nvPr>
            <p:ph type="sldNum" sz="quarter" idx="11"/>
          </p:nvPr>
        </p:nvSpPr>
        <p:spPr>
          <a:xfrm>
            <a:off x="6937375" y="643096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AB13388-8DDB-4C1B-A8DD-352E5BECEEBA}" type="slidenum">
              <a:rPr lang="en-US" altLang="en-US"/>
              <a:pPr/>
              <a:t>‹#›</a:t>
            </a:fld>
            <a:endParaRPr lang="en-US" altLang="en-US"/>
          </a:p>
        </p:txBody>
      </p:sp>
    </p:spTree>
    <p:extLst>
      <p:ext uri="{BB962C8B-B14F-4D97-AF65-F5344CB8AC3E}">
        <p14:creationId xmlns:p14="http://schemas.microsoft.com/office/powerpoint/2010/main" val="2640229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865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ftr="0" dt="0"/>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9246"/>
            <a:ext cx="7772400" cy="1537015"/>
          </a:xfrm>
        </p:spPr>
        <p:txBody>
          <a:bodyPr>
            <a:normAutofit/>
          </a:bodyPr>
          <a:lstStyle/>
          <a:p>
            <a:r>
              <a:rPr lang="en-US" sz="3600" dirty="0" smtClean="0"/>
              <a:t>2016 FEVS Results </a:t>
            </a:r>
            <a:br>
              <a:rPr lang="en-US" sz="3600" dirty="0" smtClean="0"/>
            </a:br>
            <a:r>
              <a:rPr lang="en-US" sz="3600" dirty="0" smtClean="0"/>
              <a:t>Employee </a:t>
            </a:r>
            <a:r>
              <a:rPr lang="en-US" sz="3600" dirty="0"/>
              <a:t>Engagement </a:t>
            </a:r>
            <a:r>
              <a:rPr lang="en-US" sz="3600" dirty="0" smtClean="0"/>
              <a:t>Action </a:t>
            </a:r>
            <a:r>
              <a:rPr lang="en-US" sz="3600" dirty="0"/>
              <a:t>Planning</a:t>
            </a:r>
          </a:p>
        </p:txBody>
      </p:sp>
      <p:sp>
        <p:nvSpPr>
          <p:cNvPr id="3" name="Subtitle 2"/>
          <p:cNvSpPr>
            <a:spLocks noGrp="1"/>
          </p:cNvSpPr>
          <p:nvPr>
            <p:ph type="subTitle" idx="1"/>
          </p:nvPr>
        </p:nvSpPr>
        <p:spPr>
          <a:xfrm>
            <a:off x="1276600" y="3426261"/>
            <a:ext cx="6400800" cy="1142252"/>
          </a:xfrm>
        </p:spPr>
        <p:txBody>
          <a:bodyPr/>
          <a:lstStyle/>
          <a:p>
            <a:r>
              <a:rPr lang="en-US" sz="2800" dirty="0" smtClean="0"/>
              <a:t>Presentation to the Business and Operations Advisory Committee  </a:t>
            </a:r>
          </a:p>
          <a:p>
            <a:r>
              <a:rPr lang="en-US" sz="2800" dirty="0" smtClean="0"/>
              <a:t>November 30, 2016</a:t>
            </a:r>
          </a:p>
          <a:p>
            <a:r>
              <a:rPr lang="en-US" sz="2800" dirty="0" smtClean="0"/>
              <a:t>Dr. Joanne </a:t>
            </a:r>
            <a:r>
              <a:rPr lang="en-US" sz="2800" dirty="0" err="1" smtClean="0"/>
              <a:t>Tornow</a:t>
            </a:r>
            <a:r>
              <a:rPr lang="en-US" sz="2800" dirty="0" smtClean="0"/>
              <a:t>	</a:t>
            </a:r>
            <a:endParaRPr lang="en-US" sz="2800" dirty="0"/>
          </a:p>
        </p:txBody>
      </p:sp>
    </p:spTree>
    <p:extLst>
      <p:ext uri="{BB962C8B-B14F-4D97-AF65-F5344CB8AC3E}">
        <p14:creationId xmlns:p14="http://schemas.microsoft.com/office/powerpoint/2010/main" val="984747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Employee Engagement Model</a:t>
            </a:r>
            <a:endParaRPr lang="en-US" dirty="0"/>
          </a:p>
        </p:txBody>
      </p:sp>
      <p:sp>
        <p:nvSpPr>
          <p:cNvPr id="4" name="Slide Number Placeholder 3"/>
          <p:cNvSpPr>
            <a:spLocks noGrp="1"/>
          </p:cNvSpPr>
          <p:nvPr>
            <p:ph type="sldNum" sz="quarter" idx="4294967295"/>
          </p:nvPr>
        </p:nvSpPr>
        <p:spPr>
          <a:xfrm>
            <a:off x="7010400" y="6465900"/>
            <a:ext cx="2133600" cy="365125"/>
          </a:xfrm>
          <a:prstGeom prst="rect">
            <a:avLst/>
          </a:prstGeom>
        </p:spPr>
        <p:txBody>
          <a:bodyPr/>
          <a:lstStyle/>
          <a:p>
            <a:pPr algn="r"/>
            <a:fld id="{926DFD61-04D6-B043-8980-F66A25D267A3}" type="slidenum">
              <a:rPr lang="en-US" sz="1400" smtClean="0">
                <a:solidFill>
                  <a:schemeClr val="bg1"/>
                </a:solidFill>
              </a:rPr>
              <a:pPr algn="r"/>
              <a:t>10</a:t>
            </a:fld>
            <a:endParaRPr lang="en-US" sz="1400" dirty="0">
              <a:solidFill>
                <a:schemeClr val="bg1"/>
              </a:solidFill>
            </a:endParaRPr>
          </a:p>
        </p:txBody>
      </p:sp>
      <p:sp>
        <p:nvSpPr>
          <p:cNvPr id="6" name="TextBox 5"/>
          <p:cNvSpPr txBox="1"/>
          <p:nvPr/>
        </p:nvSpPr>
        <p:spPr>
          <a:xfrm>
            <a:off x="516804" y="5162970"/>
            <a:ext cx="8035956"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Adapted from: OPM, </a:t>
            </a:r>
            <a:r>
              <a:rPr lang="en-US" sz="1200" i="1" dirty="0" smtClean="0">
                <a:latin typeface="Arial" panose="020B0604020202020204" pitchFamily="34" charset="0"/>
                <a:cs typeface="Arial" panose="020B0604020202020204" pitchFamily="34" charset="0"/>
              </a:rPr>
              <a:t>Engaging the Federal Workforce: How to Do It and Prove It, </a:t>
            </a:r>
            <a:r>
              <a:rPr lang="en-US" sz="1200" dirty="0" smtClean="0">
                <a:latin typeface="Arial" panose="020B0604020202020204" pitchFamily="34" charset="0"/>
                <a:cs typeface="Arial" panose="020B0604020202020204" pitchFamily="34" charset="0"/>
              </a:rPr>
              <a:t>and MSBP Report, </a:t>
            </a:r>
            <a:r>
              <a:rPr lang="en-US" sz="1200" i="1" dirty="0" smtClean="0">
                <a:latin typeface="Arial" panose="020B0604020202020204" pitchFamily="34" charset="0"/>
                <a:cs typeface="Arial" panose="020B0604020202020204" pitchFamily="34" charset="0"/>
              </a:rPr>
              <a:t>The Power of Federal Employee Engagement</a:t>
            </a:r>
            <a:endParaRPr lang="en-US" sz="1200" i="1" dirty="0">
              <a:latin typeface="Arial" panose="020B0604020202020204" pitchFamily="34" charset="0"/>
              <a:cs typeface="Arial" panose="020B0604020202020204" pitchFamily="34" charset="0"/>
            </a:endParaRPr>
          </a:p>
        </p:txBody>
      </p:sp>
      <p:grpSp>
        <p:nvGrpSpPr>
          <p:cNvPr id="7" name="Group 6"/>
          <p:cNvGrpSpPr/>
          <p:nvPr/>
        </p:nvGrpSpPr>
        <p:grpSpPr>
          <a:xfrm>
            <a:off x="998849" y="1614499"/>
            <a:ext cx="7553911" cy="3111999"/>
            <a:chOff x="985298" y="1720529"/>
            <a:chExt cx="7962435" cy="3925071"/>
          </a:xfrm>
        </p:grpSpPr>
        <p:sp>
          <p:nvSpPr>
            <p:cNvPr id="8" name="Rectangle 7"/>
            <p:cNvSpPr/>
            <p:nvPr/>
          </p:nvSpPr>
          <p:spPr>
            <a:xfrm>
              <a:off x="7283239" y="2975459"/>
              <a:ext cx="1664494" cy="267014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200" dirty="0">
                  <a:ln w="3175">
                    <a:noFill/>
                  </a:ln>
                  <a:solidFill>
                    <a:srgbClr val="000000"/>
                  </a:solidFill>
                  <a:latin typeface="Arial" panose="020B0604020202020204" pitchFamily="34" charset="0"/>
                  <a:cs typeface="Arial" panose="020B0604020202020204" pitchFamily="34" charset="0"/>
                </a:rPr>
                <a:t>Job Satisfaction</a:t>
              </a:r>
            </a:p>
            <a:p>
              <a:pPr algn="ctr">
                <a:spcAft>
                  <a:spcPts val="600"/>
                </a:spcAft>
              </a:pPr>
              <a:r>
                <a:rPr lang="en-US" sz="1200" dirty="0">
                  <a:ln w="3175">
                    <a:noFill/>
                  </a:ln>
                  <a:solidFill>
                    <a:srgbClr val="000000"/>
                  </a:solidFill>
                  <a:latin typeface="Arial" panose="020B0604020202020204" pitchFamily="34" charset="0"/>
                  <a:cs typeface="Arial" panose="020B0604020202020204" pitchFamily="34" charset="0"/>
                </a:rPr>
                <a:t>Innovation</a:t>
              </a:r>
            </a:p>
            <a:p>
              <a:pPr algn="ctr">
                <a:spcAft>
                  <a:spcPts val="600"/>
                </a:spcAft>
              </a:pPr>
              <a:r>
                <a:rPr lang="en-US" sz="1200" dirty="0">
                  <a:ln w="3175">
                    <a:noFill/>
                  </a:ln>
                  <a:solidFill>
                    <a:srgbClr val="000000"/>
                  </a:solidFill>
                  <a:latin typeface="Arial" panose="020B0604020202020204" pitchFamily="34" charset="0"/>
                  <a:cs typeface="Arial" panose="020B0604020202020204" pitchFamily="34" charset="0"/>
                </a:rPr>
                <a:t>Discretionary Effort</a:t>
              </a:r>
            </a:p>
            <a:p>
              <a:pPr algn="ctr">
                <a:spcAft>
                  <a:spcPts val="600"/>
                </a:spcAft>
              </a:pPr>
              <a:r>
                <a:rPr lang="en-US" sz="1200" dirty="0" smtClean="0">
                  <a:ln w="3175">
                    <a:noFill/>
                  </a:ln>
                  <a:solidFill>
                    <a:srgbClr val="000000"/>
                  </a:solidFill>
                  <a:latin typeface="Arial" panose="020B0604020202020204" pitchFamily="34" charset="0"/>
                  <a:cs typeface="Arial" panose="020B0604020202020204" pitchFamily="34" charset="0"/>
                </a:rPr>
                <a:t>Performance</a:t>
              </a:r>
            </a:p>
            <a:p>
              <a:pPr algn="ctr">
                <a:spcAft>
                  <a:spcPts val="600"/>
                </a:spcAft>
              </a:pPr>
              <a:r>
                <a:rPr lang="en-US" sz="1200" dirty="0" smtClean="0">
                  <a:ln w="3175">
                    <a:noFill/>
                  </a:ln>
                  <a:solidFill>
                    <a:srgbClr val="000000"/>
                  </a:solidFill>
                  <a:effectLst/>
                  <a:latin typeface="Arial" panose="020B0604020202020204" pitchFamily="34" charset="0"/>
                  <a:cs typeface="Arial" panose="020B0604020202020204" pitchFamily="34" charset="0"/>
                </a:rPr>
                <a:t>Productivity</a:t>
              </a:r>
            </a:p>
            <a:p>
              <a:pPr algn="ctr">
                <a:spcAft>
                  <a:spcPts val="600"/>
                </a:spcAft>
              </a:pPr>
              <a:r>
                <a:rPr lang="en-US" sz="1200" dirty="0" smtClean="0">
                  <a:ln w="3175">
                    <a:noFill/>
                  </a:ln>
                  <a:solidFill>
                    <a:srgbClr val="000000"/>
                  </a:solidFill>
                  <a:effectLst/>
                  <a:latin typeface="Arial" panose="020B0604020202020204" pitchFamily="34" charset="0"/>
                  <a:cs typeface="Arial" panose="020B0604020202020204" pitchFamily="34" charset="0"/>
                </a:rPr>
                <a:t>Retention</a:t>
              </a:r>
            </a:p>
            <a:p>
              <a:pPr algn="ctr">
                <a:spcAft>
                  <a:spcPts val="600"/>
                </a:spcAft>
              </a:pPr>
              <a:r>
                <a:rPr lang="en-US" sz="1200" dirty="0" smtClean="0">
                  <a:ln w="3175">
                    <a:noFill/>
                  </a:ln>
                  <a:solidFill>
                    <a:srgbClr val="000000"/>
                  </a:solidFill>
                  <a:effectLst/>
                  <a:latin typeface="Arial" panose="020B0604020202020204" pitchFamily="34" charset="0"/>
                  <a:cs typeface="Arial" panose="020B0604020202020204" pitchFamily="34" charset="0"/>
                </a:rPr>
                <a:t>Enhanced Customer Service </a:t>
              </a:r>
              <a:endParaRPr lang="en-US" sz="1200" dirty="0">
                <a:ln w="3175">
                  <a:noFill/>
                </a:ln>
                <a:solidFill>
                  <a:srgbClr val="000000"/>
                </a:solidFill>
                <a:effectLst/>
                <a:latin typeface="Arial" panose="020B0604020202020204" pitchFamily="34" charset="0"/>
                <a:cs typeface="Arial" panose="020B0604020202020204" pitchFamily="34" charset="0"/>
              </a:endParaRPr>
            </a:p>
          </p:txBody>
        </p:sp>
        <p:sp>
          <p:nvSpPr>
            <p:cNvPr id="9" name="Rectangle 8"/>
            <p:cNvSpPr/>
            <p:nvPr/>
          </p:nvSpPr>
          <p:spPr>
            <a:xfrm>
              <a:off x="7283238" y="2032034"/>
              <a:ext cx="1664494" cy="1021161"/>
            </a:xfrm>
            <a:prstGeom prst="rect">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n w="3175">
                    <a:noFill/>
                  </a:ln>
                  <a:solidFill>
                    <a:srgbClr val="000000"/>
                  </a:solidFill>
                  <a:effectLst/>
                  <a:latin typeface="Arial" panose="020B0604020202020204" pitchFamily="34" charset="0"/>
                  <a:cs typeface="Arial" panose="020B0604020202020204" pitchFamily="34" charset="0"/>
                </a:rPr>
                <a:t>OUTCOMES</a:t>
              </a:r>
              <a:r>
                <a:rPr lang="en-US" sz="1200" dirty="0" smtClean="0">
                  <a:ln w="3175">
                    <a:noFill/>
                  </a:ln>
                  <a:solidFill>
                    <a:srgbClr val="000000"/>
                  </a:solidFill>
                  <a:effectLst/>
                  <a:latin typeface="Arial" panose="020B0604020202020204" pitchFamily="34" charset="0"/>
                  <a:cs typeface="Arial" panose="020B0604020202020204" pitchFamily="34" charset="0"/>
                </a:rPr>
                <a:t> Individual</a:t>
              </a:r>
              <a:endParaRPr lang="en-US" sz="1200" dirty="0">
                <a:ln w="3175">
                  <a:noFill/>
                </a:ln>
                <a:solidFill>
                  <a:srgbClr val="000000"/>
                </a:solidFill>
                <a:effectLst/>
                <a:latin typeface="Arial" panose="020B0604020202020204" pitchFamily="34" charset="0"/>
                <a:cs typeface="Arial" panose="020B0604020202020204" pitchFamily="34" charset="0"/>
              </a:endParaRPr>
            </a:p>
            <a:p>
              <a:pPr algn="ctr"/>
              <a:r>
                <a:rPr lang="en-US" sz="1200" dirty="0" smtClean="0">
                  <a:ln w="3175">
                    <a:noFill/>
                  </a:ln>
                  <a:solidFill>
                    <a:srgbClr val="000000"/>
                  </a:solidFill>
                  <a:effectLst/>
                  <a:latin typeface="Arial" panose="020B0604020202020204" pitchFamily="34" charset="0"/>
                  <a:cs typeface="Arial" panose="020B0604020202020204" pitchFamily="34" charset="0"/>
                </a:rPr>
                <a:t>Team</a:t>
              </a:r>
            </a:p>
            <a:p>
              <a:pPr algn="ctr"/>
              <a:r>
                <a:rPr lang="en-US" sz="1200" dirty="0" smtClean="0">
                  <a:ln w="3175">
                    <a:noFill/>
                  </a:ln>
                  <a:solidFill>
                    <a:srgbClr val="000000"/>
                  </a:solidFill>
                  <a:effectLst/>
                  <a:latin typeface="Arial" panose="020B0604020202020204" pitchFamily="34" charset="0"/>
                  <a:cs typeface="Arial" panose="020B0604020202020204" pitchFamily="34" charset="0"/>
                </a:rPr>
                <a:t>Organizationa</a:t>
              </a:r>
              <a:r>
                <a:rPr lang="en-US" sz="1200" dirty="0">
                  <a:ln w="3175">
                    <a:noFill/>
                  </a:ln>
                  <a:solidFill>
                    <a:srgbClr val="000000"/>
                  </a:solidFill>
                  <a:effectLst/>
                  <a:latin typeface="Arial" panose="020B0604020202020204" pitchFamily="34" charset="0"/>
                  <a:cs typeface="Arial" panose="020B0604020202020204" pitchFamily="34" charset="0"/>
                </a:rPr>
                <a:t>l</a:t>
              </a:r>
            </a:p>
          </p:txBody>
        </p:sp>
        <p:cxnSp>
          <p:nvCxnSpPr>
            <p:cNvPr id="10" name="Straight Arrow Connector 9"/>
            <p:cNvCxnSpPr/>
            <p:nvPr/>
          </p:nvCxnSpPr>
          <p:spPr>
            <a:xfrm>
              <a:off x="5498592" y="3449081"/>
              <a:ext cx="1666945" cy="0"/>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p:nvPr>
              <p:extLst/>
            </p:nvPr>
          </p:nvGraphicFramePr>
          <p:xfrm>
            <a:off x="1921843" y="2466273"/>
            <a:ext cx="3760344" cy="3141434"/>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3307224" y="3471207"/>
              <a:ext cx="1463191" cy="921152"/>
              <a:chOff x="3085215" y="2697662"/>
              <a:chExt cx="1288422" cy="766646"/>
            </a:xfrm>
          </p:grpSpPr>
          <p:sp>
            <p:nvSpPr>
              <p:cNvPr id="21" name="Freeform 26"/>
              <p:cNvSpPr>
                <a:spLocks/>
              </p:cNvSpPr>
              <p:nvPr/>
            </p:nvSpPr>
            <p:spPr bwMode="auto">
              <a:xfrm>
                <a:off x="3085215" y="3221726"/>
                <a:ext cx="798685" cy="242580"/>
              </a:xfrm>
              <a:custGeom>
                <a:avLst/>
                <a:gdLst>
                  <a:gd name="T0" fmla="*/ 129 w 195"/>
                  <a:gd name="T1" fmla="*/ 0 h 59"/>
                  <a:gd name="T2" fmla="*/ 106 w 195"/>
                  <a:gd name="T3" fmla="*/ 44 h 59"/>
                  <a:gd name="T4" fmla="*/ 104 w 195"/>
                  <a:gd name="T5" fmla="*/ 25 h 59"/>
                  <a:gd name="T6" fmla="*/ 111 w 195"/>
                  <a:gd name="T7" fmla="*/ 11 h 59"/>
                  <a:gd name="T8" fmla="*/ 111 w 195"/>
                  <a:gd name="T9" fmla="*/ 7 h 59"/>
                  <a:gd name="T10" fmla="*/ 84 w 195"/>
                  <a:gd name="T11" fmla="*/ 7 h 59"/>
                  <a:gd name="T12" fmla="*/ 84 w 195"/>
                  <a:gd name="T13" fmla="*/ 12 h 59"/>
                  <a:gd name="T14" fmla="*/ 91 w 195"/>
                  <a:gd name="T15" fmla="*/ 25 h 59"/>
                  <a:gd name="T16" fmla="*/ 89 w 195"/>
                  <a:gd name="T17" fmla="*/ 44 h 59"/>
                  <a:gd name="T18" fmla="*/ 66 w 195"/>
                  <a:gd name="T19" fmla="*/ 0 h 59"/>
                  <a:gd name="T20" fmla="*/ 0 w 195"/>
                  <a:gd name="T21" fmla="*/ 59 h 59"/>
                  <a:gd name="T22" fmla="*/ 195 w 195"/>
                  <a:gd name="T23" fmla="*/ 59 h 59"/>
                  <a:gd name="T24" fmla="*/ 129 w 195"/>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59">
                    <a:moveTo>
                      <a:pt x="129" y="0"/>
                    </a:moveTo>
                    <a:cubicBezTo>
                      <a:pt x="123" y="17"/>
                      <a:pt x="118" y="30"/>
                      <a:pt x="106" y="44"/>
                    </a:cubicBezTo>
                    <a:cubicBezTo>
                      <a:pt x="104" y="25"/>
                      <a:pt x="104" y="25"/>
                      <a:pt x="104" y="25"/>
                    </a:cubicBezTo>
                    <a:cubicBezTo>
                      <a:pt x="111" y="11"/>
                      <a:pt x="111" y="11"/>
                      <a:pt x="111" y="11"/>
                    </a:cubicBezTo>
                    <a:cubicBezTo>
                      <a:pt x="112" y="10"/>
                      <a:pt x="112" y="8"/>
                      <a:pt x="111" y="7"/>
                    </a:cubicBezTo>
                    <a:cubicBezTo>
                      <a:pt x="104" y="9"/>
                      <a:pt x="91" y="9"/>
                      <a:pt x="84" y="7"/>
                    </a:cubicBezTo>
                    <a:cubicBezTo>
                      <a:pt x="83" y="8"/>
                      <a:pt x="83" y="10"/>
                      <a:pt x="84" y="12"/>
                    </a:cubicBezTo>
                    <a:cubicBezTo>
                      <a:pt x="91" y="25"/>
                      <a:pt x="91" y="25"/>
                      <a:pt x="91" y="25"/>
                    </a:cubicBezTo>
                    <a:cubicBezTo>
                      <a:pt x="89" y="44"/>
                      <a:pt x="89" y="44"/>
                      <a:pt x="89" y="44"/>
                    </a:cubicBezTo>
                    <a:cubicBezTo>
                      <a:pt x="77" y="30"/>
                      <a:pt x="72" y="17"/>
                      <a:pt x="66" y="0"/>
                    </a:cubicBezTo>
                    <a:cubicBezTo>
                      <a:pt x="25" y="11"/>
                      <a:pt x="7" y="31"/>
                      <a:pt x="0" y="59"/>
                    </a:cubicBezTo>
                    <a:cubicBezTo>
                      <a:pt x="195" y="59"/>
                      <a:pt x="195" y="59"/>
                      <a:pt x="195" y="59"/>
                    </a:cubicBezTo>
                    <a:cubicBezTo>
                      <a:pt x="188" y="31"/>
                      <a:pt x="170" y="11"/>
                      <a:pt x="1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2" name="Freeform 27"/>
              <p:cNvSpPr>
                <a:spLocks noEditPoints="1"/>
              </p:cNvSpPr>
              <p:nvPr/>
            </p:nvSpPr>
            <p:spPr bwMode="auto">
              <a:xfrm>
                <a:off x="3293467" y="2697662"/>
                <a:ext cx="379890" cy="540084"/>
              </a:xfrm>
              <a:custGeom>
                <a:avLst/>
                <a:gdLst>
                  <a:gd name="T0" fmla="*/ 1 w 93"/>
                  <a:gd name="T1" fmla="*/ 77 h 132"/>
                  <a:gd name="T2" fmla="*/ 10 w 93"/>
                  <a:gd name="T3" fmla="*/ 97 h 132"/>
                  <a:gd name="T4" fmla="*/ 35 w 93"/>
                  <a:gd name="T5" fmla="*/ 129 h 132"/>
                  <a:gd name="T6" fmla="*/ 58 w 93"/>
                  <a:gd name="T7" fmla="*/ 129 h 132"/>
                  <a:gd name="T8" fmla="*/ 83 w 93"/>
                  <a:gd name="T9" fmla="*/ 97 h 132"/>
                  <a:gd name="T10" fmla="*/ 92 w 93"/>
                  <a:gd name="T11" fmla="*/ 77 h 132"/>
                  <a:gd name="T12" fmla="*/ 89 w 93"/>
                  <a:gd name="T13" fmla="*/ 59 h 132"/>
                  <a:gd name="T14" fmla="*/ 89 w 93"/>
                  <a:gd name="T15" fmla="*/ 56 h 132"/>
                  <a:gd name="T16" fmla="*/ 4 w 93"/>
                  <a:gd name="T17" fmla="*/ 56 h 132"/>
                  <a:gd name="T18" fmla="*/ 4 w 93"/>
                  <a:gd name="T19" fmla="*/ 59 h 132"/>
                  <a:gd name="T20" fmla="*/ 1 w 93"/>
                  <a:gd name="T21" fmla="*/ 77 h 132"/>
                  <a:gd name="T22" fmla="*/ 11 w 93"/>
                  <a:gd name="T23" fmla="*/ 62 h 132"/>
                  <a:gd name="T24" fmla="*/ 15 w 93"/>
                  <a:gd name="T25" fmla="*/ 66 h 132"/>
                  <a:gd name="T26" fmla="*/ 18 w 93"/>
                  <a:gd name="T27" fmla="*/ 64 h 132"/>
                  <a:gd name="T28" fmla="*/ 23 w 93"/>
                  <a:gd name="T29" fmla="*/ 51 h 132"/>
                  <a:gd name="T30" fmla="*/ 29 w 93"/>
                  <a:gd name="T31" fmla="*/ 53 h 132"/>
                  <a:gd name="T32" fmla="*/ 64 w 93"/>
                  <a:gd name="T33" fmla="*/ 53 h 132"/>
                  <a:gd name="T34" fmla="*/ 70 w 93"/>
                  <a:gd name="T35" fmla="*/ 51 h 132"/>
                  <a:gd name="T36" fmla="*/ 75 w 93"/>
                  <a:gd name="T37" fmla="*/ 64 h 132"/>
                  <a:gd name="T38" fmla="*/ 78 w 93"/>
                  <a:gd name="T39" fmla="*/ 66 h 132"/>
                  <a:gd name="T40" fmla="*/ 82 w 93"/>
                  <a:gd name="T41" fmla="*/ 62 h 132"/>
                  <a:gd name="T42" fmla="*/ 86 w 93"/>
                  <a:gd name="T43" fmla="*/ 77 h 132"/>
                  <a:gd name="T44" fmla="*/ 79 w 93"/>
                  <a:gd name="T45" fmla="*/ 91 h 132"/>
                  <a:gd name="T46" fmla="*/ 78 w 93"/>
                  <a:gd name="T47" fmla="*/ 92 h 132"/>
                  <a:gd name="T48" fmla="*/ 56 w 93"/>
                  <a:gd name="T49" fmla="*/ 123 h 132"/>
                  <a:gd name="T50" fmla="*/ 37 w 93"/>
                  <a:gd name="T51" fmla="*/ 123 h 132"/>
                  <a:gd name="T52" fmla="*/ 15 w 93"/>
                  <a:gd name="T53" fmla="*/ 92 h 132"/>
                  <a:gd name="T54" fmla="*/ 14 w 93"/>
                  <a:gd name="T55" fmla="*/ 91 h 132"/>
                  <a:gd name="T56" fmla="*/ 7 w 93"/>
                  <a:gd name="T57" fmla="*/ 77 h 132"/>
                  <a:gd name="T58" fmla="*/ 11 w 93"/>
                  <a:gd name="T59" fmla="*/ 6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132">
                    <a:moveTo>
                      <a:pt x="1" y="77"/>
                    </a:moveTo>
                    <a:cubicBezTo>
                      <a:pt x="2" y="83"/>
                      <a:pt x="4" y="93"/>
                      <a:pt x="10" y="97"/>
                    </a:cubicBezTo>
                    <a:cubicBezTo>
                      <a:pt x="13" y="111"/>
                      <a:pt x="21" y="123"/>
                      <a:pt x="35" y="129"/>
                    </a:cubicBezTo>
                    <a:cubicBezTo>
                      <a:pt x="42" y="132"/>
                      <a:pt x="51" y="132"/>
                      <a:pt x="58" y="129"/>
                    </a:cubicBezTo>
                    <a:cubicBezTo>
                      <a:pt x="72" y="123"/>
                      <a:pt x="80" y="111"/>
                      <a:pt x="83" y="97"/>
                    </a:cubicBezTo>
                    <a:cubicBezTo>
                      <a:pt x="89" y="93"/>
                      <a:pt x="91" y="83"/>
                      <a:pt x="92" y="77"/>
                    </a:cubicBezTo>
                    <a:cubicBezTo>
                      <a:pt x="93" y="72"/>
                      <a:pt x="93" y="63"/>
                      <a:pt x="89" y="59"/>
                    </a:cubicBezTo>
                    <a:cubicBezTo>
                      <a:pt x="89" y="58"/>
                      <a:pt x="89" y="57"/>
                      <a:pt x="89" y="56"/>
                    </a:cubicBezTo>
                    <a:cubicBezTo>
                      <a:pt x="89" y="0"/>
                      <a:pt x="4" y="0"/>
                      <a:pt x="4" y="56"/>
                    </a:cubicBezTo>
                    <a:cubicBezTo>
                      <a:pt x="4" y="57"/>
                      <a:pt x="4" y="58"/>
                      <a:pt x="4" y="59"/>
                    </a:cubicBezTo>
                    <a:cubicBezTo>
                      <a:pt x="0" y="63"/>
                      <a:pt x="0" y="72"/>
                      <a:pt x="1" y="77"/>
                    </a:cubicBezTo>
                    <a:close/>
                    <a:moveTo>
                      <a:pt x="11" y="62"/>
                    </a:moveTo>
                    <a:cubicBezTo>
                      <a:pt x="12" y="62"/>
                      <a:pt x="14" y="63"/>
                      <a:pt x="15" y="66"/>
                    </a:cubicBezTo>
                    <a:cubicBezTo>
                      <a:pt x="15" y="67"/>
                      <a:pt x="17" y="67"/>
                      <a:pt x="18" y="64"/>
                    </a:cubicBezTo>
                    <a:cubicBezTo>
                      <a:pt x="18" y="58"/>
                      <a:pt x="20" y="52"/>
                      <a:pt x="23" y="51"/>
                    </a:cubicBezTo>
                    <a:cubicBezTo>
                      <a:pt x="25" y="50"/>
                      <a:pt x="27" y="51"/>
                      <a:pt x="29" y="53"/>
                    </a:cubicBezTo>
                    <a:cubicBezTo>
                      <a:pt x="39" y="62"/>
                      <a:pt x="54" y="62"/>
                      <a:pt x="64" y="53"/>
                    </a:cubicBezTo>
                    <a:cubicBezTo>
                      <a:pt x="66" y="51"/>
                      <a:pt x="68" y="50"/>
                      <a:pt x="70" y="51"/>
                    </a:cubicBezTo>
                    <a:cubicBezTo>
                      <a:pt x="73" y="52"/>
                      <a:pt x="75" y="58"/>
                      <a:pt x="75" y="64"/>
                    </a:cubicBezTo>
                    <a:cubicBezTo>
                      <a:pt x="76" y="67"/>
                      <a:pt x="77" y="67"/>
                      <a:pt x="78" y="66"/>
                    </a:cubicBezTo>
                    <a:cubicBezTo>
                      <a:pt x="79" y="63"/>
                      <a:pt x="81" y="62"/>
                      <a:pt x="82" y="62"/>
                    </a:cubicBezTo>
                    <a:cubicBezTo>
                      <a:pt x="85" y="62"/>
                      <a:pt x="86" y="68"/>
                      <a:pt x="86" y="77"/>
                    </a:cubicBezTo>
                    <a:cubicBezTo>
                      <a:pt x="85" y="85"/>
                      <a:pt x="82" y="91"/>
                      <a:pt x="79" y="91"/>
                    </a:cubicBezTo>
                    <a:cubicBezTo>
                      <a:pt x="78" y="91"/>
                      <a:pt x="78" y="92"/>
                      <a:pt x="78" y="92"/>
                    </a:cubicBezTo>
                    <a:cubicBezTo>
                      <a:pt x="74" y="107"/>
                      <a:pt x="67" y="118"/>
                      <a:pt x="56" y="123"/>
                    </a:cubicBezTo>
                    <a:cubicBezTo>
                      <a:pt x="50" y="126"/>
                      <a:pt x="43" y="126"/>
                      <a:pt x="37" y="123"/>
                    </a:cubicBezTo>
                    <a:cubicBezTo>
                      <a:pt x="26" y="118"/>
                      <a:pt x="19" y="107"/>
                      <a:pt x="15" y="92"/>
                    </a:cubicBezTo>
                    <a:cubicBezTo>
                      <a:pt x="15" y="92"/>
                      <a:pt x="15" y="91"/>
                      <a:pt x="14" y="91"/>
                    </a:cubicBezTo>
                    <a:cubicBezTo>
                      <a:pt x="11" y="91"/>
                      <a:pt x="8" y="85"/>
                      <a:pt x="7" y="77"/>
                    </a:cubicBezTo>
                    <a:cubicBezTo>
                      <a:pt x="6" y="68"/>
                      <a:pt x="8" y="62"/>
                      <a:pt x="11" y="6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3" name="Freeform 28"/>
              <p:cNvSpPr>
                <a:spLocks noEditPoints="1"/>
              </p:cNvSpPr>
              <p:nvPr/>
            </p:nvSpPr>
            <p:spPr bwMode="auto">
              <a:xfrm>
                <a:off x="3755742" y="2805220"/>
                <a:ext cx="478296" cy="482873"/>
              </a:xfrm>
              <a:custGeom>
                <a:avLst/>
                <a:gdLst>
                  <a:gd name="T0" fmla="*/ 23 w 117"/>
                  <a:gd name="T1" fmla="*/ 104 h 118"/>
                  <a:gd name="T2" fmla="*/ 25 w 117"/>
                  <a:gd name="T3" fmla="*/ 103 h 118"/>
                  <a:gd name="T4" fmla="*/ 32 w 117"/>
                  <a:gd name="T5" fmla="*/ 109 h 118"/>
                  <a:gd name="T6" fmla="*/ 35 w 117"/>
                  <a:gd name="T7" fmla="*/ 101 h 118"/>
                  <a:gd name="T8" fmla="*/ 35 w 117"/>
                  <a:gd name="T9" fmla="*/ 101 h 118"/>
                  <a:gd name="T10" fmla="*/ 46 w 117"/>
                  <a:gd name="T11" fmla="*/ 109 h 118"/>
                  <a:gd name="T12" fmla="*/ 66 w 117"/>
                  <a:gd name="T13" fmla="*/ 109 h 118"/>
                  <a:gd name="T14" fmla="*/ 77 w 117"/>
                  <a:gd name="T15" fmla="*/ 101 h 118"/>
                  <a:gd name="T16" fmla="*/ 77 w 117"/>
                  <a:gd name="T17" fmla="*/ 101 h 118"/>
                  <a:gd name="T18" fmla="*/ 80 w 117"/>
                  <a:gd name="T19" fmla="*/ 109 h 118"/>
                  <a:gd name="T20" fmla="*/ 87 w 117"/>
                  <a:gd name="T21" fmla="*/ 103 h 118"/>
                  <a:gd name="T22" fmla="*/ 89 w 117"/>
                  <a:gd name="T23" fmla="*/ 104 h 118"/>
                  <a:gd name="T24" fmla="*/ 117 w 117"/>
                  <a:gd name="T25" fmla="*/ 118 h 118"/>
                  <a:gd name="T26" fmla="*/ 103 w 117"/>
                  <a:gd name="T27" fmla="*/ 45 h 118"/>
                  <a:gd name="T28" fmla="*/ 100 w 117"/>
                  <a:gd name="T29" fmla="*/ 29 h 118"/>
                  <a:gd name="T30" fmla="*/ 90 w 117"/>
                  <a:gd name="T31" fmla="*/ 13 h 118"/>
                  <a:gd name="T32" fmla="*/ 67 w 117"/>
                  <a:gd name="T33" fmla="*/ 6 h 118"/>
                  <a:gd name="T34" fmla="*/ 43 w 117"/>
                  <a:gd name="T35" fmla="*/ 3 h 118"/>
                  <a:gd name="T36" fmla="*/ 12 w 117"/>
                  <a:gd name="T37" fmla="*/ 29 h 118"/>
                  <a:gd name="T38" fmla="*/ 9 w 117"/>
                  <a:gd name="T39" fmla="*/ 45 h 118"/>
                  <a:gd name="T40" fmla="*/ 0 w 117"/>
                  <a:gd name="T41" fmla="*/ 111 h 118"/>
                  <a:gd name="T42" fmla="*/ 3 w 117"/>
                  <a:gd name="T43" fmla="*/ 113 h 118"/>
                  <a:gd name="T44" fmla="*/ 23 w 117"/>
                  <a:gd name="T45" fmla="*/ 104 h 118"/>
                  <a:gd name="T46" fmla="*/ 28 w 117"/>
                  <a:gd name="T47" fmla="*/ 49 h 118"/>
                  <a:gd name="T48" fmla="*/ 36 w 117"/>
                  <a:gd name="T49" fmla="*/ 48 h 118"/>
                  <a:gd name="T50" fmla="*/ 69 w 117"/>
                  <a:gd name="T51" fmla="*/ 35 h 118"/>
                  <a:gd name="T52" fmla="*/ 75 w 117"/>
                  <a:gd name="T53" fmla="*/ 44 h 118"/>
                  <a:gd name="T54" fmla="*/ 84 w 117"/>
                  <a:gd name="T55" fmla="*/ 49 h 118"/>
                  <a:gd name="T56" fmla="*/ 81 w 117"/>
                  <a:gd name="T57" fmla="*/ 85 h 118"/>
                  <a:gd name="T58" fmla="*/ 62 w 117"/>
                  <a:gd name="T59" fmla="*/ 103 h 118"/>
                  <a:gd name="T60" fmla="*/ 50 w 117"/>
                  <a:gd name="T61" fmla="*/ 103 h 118"/>
                  <a:gd name="T62" fmla="*/ 31 w 117"/>
                  <a:gd name="T63" fmla="*/ 85 h 118"/>
                  <a:gd name="T64" fmla="*/ 28 w 117"/>
                  <a:gd name="T65" fmla="*/ 4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8">
                    <a:moveTo>
                      <a:pt x="23" y="104"/>
                    </a:moveTo>
                    <a:cubicBezTo>
                      <a:pt x="25" y="103"/>
                      <a:pt x="25" y="103"/>
                      <a:pt x="25" y="103"/>
                    </a:cubicBezTo>
                    <a:cubicBezTo>
                      <a:pt x="27" y="104"/>
                      <a:pt x="30" y="108"/>
                      <a:pt x="32" y="109"/>
                    </a:cubicBezTo>
                    <a:cubicBezTo>
                      <a:pt x="33" y="109"/>
                      <a:pt x="35" y="104"/>
                      <a:pt x="35" y="101"/>
                    </a:cubicBezTo>
                    <a:cubicBezTo>
                      <a:pt x="35" y="101"/>
                      <a:pt x="35" y="101"/>
                      <a:pt x="35" y="101"/>
                    </a:cubicBezTo>
                    <a:cubicBezTo>
                      <a:pt x="39" y="104"/>
                      <a:pt x="42" y="107"/>
                      <a:pt x="46" y="109"/>
                    </a:cubicBezTo>
                    <a:cubicBezTo>
                      <a:pt x="53" y="113"/>
                      <a:pt x="59" y="113"/>
                      <a:pt x="66" y="109"/>
                    </a:cubicBezTo>
                    <a:cubicBezTo>
                      <a:pt x="70" y="107"/>
                      <a:pt x="73" y="104"/>
                      <a:pt x="77" y="101"/>
                    </a:cubicBezTo>
                    <a:cubicBezTo>
                      <a:pt x="77" y="101"/>
                      <a:pt x="77" y="101"/>
                      <a:pt x="77" y="101"/>
                    </a:cubicBezTo>
                    <a:cubicBezTo>
                      <a:pt x="77" y="104"/>
                      <a:pt x="79" y="109"/>
                      <a:pt x="80" y="109"/>
                    </a:cubicBezTo>
                    <a:cubicBezTo>
                      <a:pt x="82" y="108"/>
                      <a:pt x="85" y="104"/>
                      <a:pt x="87" y="103"/>
                    </a:cubicBezTo>
                    <a:cubicBezTo>
                      <a:pt x="89" y="104"/>
                      <a:pt x="89" y="104"/>
                      <a:pt x="89" y="104"/>
                    </a:cubicBezTo>
                    <a:cubicBezTo>
                      <a:pt x="99" y="108"/>
                      <a:pt x="108" y="113"/>
                      <a:pt x="117" y="118"/>
                    </a:cubicBezTo>
                    <a:cubicBezTo>
                      <a:pt x="99" y="91"/>
                      <a:pt x="104" y="71"/>
                      <a:pt x="103" y="45"/>
                    </a:cubicBezTo>
                    <a:cubicBezTo>
                      <a:pt x="102" y="39"/>
                      <a:pt x="101" y="34"/>
                      <a:pt x="100" y="29"/>
                    </a:cubicBezTo>
                    <a:cubicBezTo>
                      <a:pt x="97" y="23"/>
                      <a:pt x="94" y="18"/>
                      <a:pt x="90" y="13"/>
                    </a:cubicBezTo>
                    <a:cubicBezTo>
                      <a:pt x="85" y="9"/>
                      <a:pt x="75" y="3"/>
                      <a:pt x="67" y="6"/>
                    </a:cubicBezTo>
                    <a:cubicBezTo>
                      <a:pt x="60" y="2"/>
                      <a:pt x="53" y="0"/>
                      <a:pt x="43" y="3"/>
                    </a:cubicBezTo>
                    <a:cubicBezTo>
                      <a:pt x="30" y="6"/>
                      <a:pt x="18" y="15"/>
                      <a:pt x="12" y="29"/>
                    </a:cubicBezTo>
                    <a:cubicBezTo>
                      <a:pt x="11" y="34"/>
                      <a:pt x="10" y="39"/>
                      <a:pt x="9" y="45"/>
                    </a:cubicBezTo>
                    <a:cubicBezTo>
                      <a:pt x="8" y="69"/>
                      <a:pt x="11" y="88"/>
                      <a:pt x="0" y="111"/>
                    </a:cubicBezTo>
                    <a:cubicBezTo>
                      <a:pt x="1" y="112"/>
                      <a:pt x="2" y="112"/>
                      <a:pt x="3" y="113"/>
                    </a:cubicBezTo>
                    <a:cubicBezTo>
                      <a:pt x="10" y="110"/>
                      <a:pt x="16" y="106"/>
                      <a:pt x="23" y="104"/>
                    </a:cubicBezTo>
                    <a:close/>
                    <a:moveTo>
                      <a:pt x="28" y="49"/>
                    </a:moveTo>
                    <a:cubicBezTo>
                      <a:pt x="30" y="49"/>
                      <a:pt x="33" y="49"/>
                      <a:pt x="36" y="48"/>
                    </a:cubicBezTo>
                    <a:cubicBezTo>
                      <a:pt x="51" y="47"/>
                      <a:pt x="64" y="42"/>
                      <a:pt x="69" y="35"/>
                    </a:cubicBezTo>
                    <a:cubicBezTo>
                      <a:pt x="70" y="38"/>
                      <a:pt x="73" y="41"/>
                      <a:pt x="75" y="44"/>
                    </a:cubicBezTo>
                    <a:cubicBezTo>
                      <a:pt x="78" y="46"/>
                      <a:pt x="81" y="48"/>
                      <a:pt x="84" y="49"/>
                    </a:cubicBezTo>
                    <a:cubicBezTo>
                      <a:pt x="88" y="60"/>
                      <a:pt x="86" y="77"/>
                      <a:pt x="81" y="85"/>
                    </a:cubicBezTo>
                    <a:cubicBezTo>
                      <a:pt x="77" y="93"/>
                      <a:pt x="71" y="98"/>
                      <a:pt x="62" y="103"/>
                    </a:cubicBezTo>
                    <a:cubicBezTo>
                      <a:pt x="58" y="106"/>
                      <a:pt x="54" y="106"/>
                      <a:pt x="50" y="103"/>
                    </a:cubicBezTo>
                    <a:cubicBezTo>
                      <a:pt x="41" y="98"/>
                      <a:pt x="34" y="93"/>
                      <a:pt x="31" y="85"/>
                    </a:cubicBezTo>
                    <a:cubicBezTo>
                      <a:pt x="26" y="77"/>
                      <a:pt x="24" y="60"/>
                      <a:pt x="28" y="4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4" name="Freeform 29"/>
              <p:cNvSpPr>
                <a:spLocks/>
              </p:cNvSpPr>
              <p:nvPr/>
            </p:nvSpPr>
            <p:spPr bwMode="auto">
              <a:xfrm>
                <a:off x="3785494" y="3246900"/>
                <a:ext cx="588143" cy="217408"/>
              </a:xfrm>
              <a:custGeom>
                <a:avLst/>
                <a:gdLst>
                  <a:gd name="T0" fmla="*/ 114 w 144"/>
                  <a:gd name="T1" fmla="*/ 19 h 53"/>
                  <a:gd name="T2" fmla="*/ 81 w 144"/>
                  <a:gd name="T3" fmla="*/ 0 h 53"/>
                  <a:gd name="T4" fmla="*/ 17 w 144"/>
                  <a:gd name="T5" fmla="*/ 0 h 53"/>
                  <a:gd name="T6" fmla="*/ 0 w 144"/>
                  <a:gd name="T7" fmla="*/ 8 h 53"/>
                  <a:gd name="T8" fmla="*/ 29 w 144"/>
                  <a:gd name="T9" fmla="*/ 53 h 53"/>
                  <a:gd name="T10" fmla="*/ 144 w 144"/>
                  <a:gd name="T11" fmla="*/ 53 h 53"/>
                  <a:gd name="T12" fmla="*/ 144 w 144"/>
                  <a:gd name="T13" fmla="*/ 53 h 53"/>
                  <a:gd name="T14" fmla="*/ 114 w 144"/>
                  <a:gd name="T15" fmla="*/ 19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53">
                    <a:moveTo>
                      <a:pt x="114" y="19"/>
                    </a:moveTo>
                    <a:cubicBezTo>
                      <a:pt x="104" y="11"/>
                      <a:pt x="93" y="5"/>
                      <a:pt x="81" y="0"/>
                    </a:cubicBezTo>
                    <a:cubicBezTo>
                      <a:pt x="63" y="18"/>
                      <a:pt x="37" y="21"/>
                      <a:pt x="17" y="0"/>
                    </a:cubicBezTo>
                    <a:cubicBezTo>
                      <a:pt x="11" y="2"/>
                      <a:pt x="6" y="5"/>
                      <a:pt x="0" y="8"/>
                    </a:cubicBezTo>
                    <a:cubicBezTo>
                      <a:pt x="14" y="19"/>
                      <a:pt x="24" y="34"/>
                      <a:pt x="29" y="53"/>
                    </a:cubicBezTo>
                    <a:cubicBezTo>
                      <a:pt x="144" y="53"/>
                      <a:pt x="144" y="53"/>
                      <a:pt x="144" y="53"/>
                    </a:cubicBezTo>
                    <a:cubicBezTo>
                      <a:pt x="144" y="53"/>
                      <a:pt x="144" y="53"/>
                      <a:pt x="144" y="53"/>
                    </a:cubicBezTo>
                    <a:cubicBezTo>
                      <a:pt x="136" y="41"/>
                      <a:pt x="127" y="29"/>
                      <a:pt x="114"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3" name="Rectangle 12"/>
            <p:cNvSpPr/>
            <p:nvPr/>
          </p:nvSpPr>
          <p:spPr>
            <a:xfrm>
              <a:off x="4653865" y="5041653"/>
              <a:ext cx="1873087" cy="56224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n w="3175">
                    <a:noFill/>
                  </a:ln>
                  <a:solidFill>
                    <a:srgbClr val="000000"/>
                  </a:solidFill>
                  <a:effectLst/>
                  <a:latin typeface="Arial" panose="020B0604020202020204" pitchFamily="34" charset="0"/>
                  <a:cs typeface="Arial" panose="020B0604020202020204" pitchFamily="34" charset="0"/>
                </a:rPr>
                <a:t>Opportunity to perform well at work</a:t>
              </a:r>
              <a:endParaRPr lang="en-US" sz="1200" dirty="0">
                <a:ln w="3175">
                  <a:noFill/>
                </a:ln>
                <a:solidFill>
                  <a:srgbClr val="000000"/>
                </a:solidFill>
                <a:effectLst/>
                <a:latin typeface="Arial" panose="020B0604020202020204" pitchFamily="34" charset="0"/>
                <a:cs typeface="Arial" panose="020B0604020202020204" pitchFamily="34" charset="0"/>
              </a:endParaRPr>
            </a:p>
          </p:txBody>
        </p:sp>
        <p:sp>
          <p:nvSpPr>
            <p:cNvPr id="14" name="Rectangle 13"/>
            <p:cNvSpPr/>
            <p:nvPr/>
          </p:nvSpPr>
          <p:spPr>
            <a:xfrm>
              <a:off x="1402593" y="5049526"/>
              <a:ext cx="1873087" cy="56224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n w="3175">
                    <a:noFill/>
                  </a:ln>
                  <a:solidFill>
                    <a:srgbClr val="000000"/>
                  </a:solidFill>
                  <a:effectLst/>
                  <a:latin typeface="Arial" panose="020B0604020202020204" pitchFamily="34" charset="0"/>
                  <a:cs typeface="Arial" panose="020B0604020202020204" pitchFamily="34" charset="0"/>
                </a:rPr>
                <a:t>Satisfaction with recognition received</a:t>
              </a:r>
              <a:endParaRPr lang="en-US" sz="1200" dirty="0">
                <a:ln w="3175">
                  <a:noFill/>
                </a:ln>
                <a:solidFill>
                  <a:srgbClr val="000000"/>
                </a:solidFill>
                <a:effectLst/>
                <a:latin typeface="Arial" panose="020B0604020202020204" pitchFamily="34" charset="0"/>
                <a:cs typeface="Arial" panose="020B0604020202020204" pitchFamily="34" charset="0"/>
              </a:endParaRPr>
            </a:p>
          </p:txBody>
        </p:sp>
        <p:sp>
          <p:nvSpPr>
            <p:cNvPr id="15" name="Rectangle 14"/>
            <p:cNvSpPr/>
            <p:nvPr/>
          </p:nvSpPr>
          <p:spPr>
            <a:xfrm>
              <a:off x="4997279" y="3819768"/>
              <a:ext cx="1873087" cy="56224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n w="3175">
                    <a:noFill/>
                  </a:ln>
                  <a:solidFill>
                    <a:srgbClr val="000000"/>
                  </a:solidFill>
                  <a:effectLst/>
                  <a:latin typeface="Arial" panose="020B0604020202020204" pitchFamily="34" charset="0"/>
                  <a:cs typeface="Arial" panose="020B0604020202020204" pitchFamily="34" charset="0"/>
                </a:rPr>
                <a:t>Satisfaction with leadership</a:t>
              </a:r>
              <a:endParaRPr lang="en-US" sz="1200" dirty="0">
                <a:ln w="3175">
                  <a:noFill/>
                </a:ln>
                <a:solidFill>
                  <a:srgbClr val="000000"/>
                </a:solidFill>
                <a:effectLst/>
                <a:latin typeface="Arial" panose="020B0604020202020204" pitchFamily="34" charset="0"/>
                <a:cs typeface="Arial" panose="020B0604020202020204" pitchFamily="34" charset="0"/>
              </a:endParaRPr>
            </a:p>
          </p:txBody>
        </p:sp>
        <p:sp>
          <p:nvSpPr>
            <p:cNvPr id="16" name="Rectangle 15"/>
            <p:cNvSpPr/>
            <p:nvPr/>
          </p:nvSpPr>
          <p:spPr>
            <a:xfrm>
              <a:off x="4630065" y="2506412"/>
              <a:ext cx="1873088" cy="56224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n w="3175">
                    <a:noFill/>
                  </a:ln>
                  <a:solidFill>
                    <a:srgbClr val="000000"/>
                  </a:solidFill>
                  <a:effectLst/>
                  <a:latin typeface="Arial" panose="020B0604020202020204" pitchFamily="34" charset="0"/>
                  <a:cs typeface="Arial" panose="020B0604020202020204" pitchFamily="34" charset="0"/>
                </a:rPr>
                <a:t>Pride in one’s work or workplace</a:t>
              </a:r>
              <a:endParaRPr lang="en-US" sz="1200" dirty="0">
                <a:ln w="3175">
                  <a:noFill/>
                </a:ln>
                <a:solidFill>
                  <a:srgbClr val="000000"/>
                </a:solidFill>
                <a:effectLst/>
                <a:latin typeface="Arial" panose="020B0604020202020204" pitchFamily="34" charset="0"/>
                <a:cs typeface="Arial" panose="020B0604020202020204" pitchFamily="34" charset="0"/>
              </a:endParaRPr>
            </a:p>
          </p:txBody>
        </p:sp>
        <p:sp>
          <p:nvSpPr>
            <p:cNvPr id="17" name="Rectangle 16"/>
            <p:cNvSpPr/>
            <p:nvPr/>
          </p:nvSpPr>
          <p:spPr>
            <a:xfrm>
              <a:off x="985298" y="3766478"/>
              <a:ext cx="1873088" cy="707316"/>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n w="3175">
                    <a:noFill/>
                  </a:ln>
                  <a:solidFill>
                    <a:srgbClr val="000000"/>
                  </a:solidFill>
                  <a:effectLst/>
                  <a:latin typeface="Arial" panose="020B0604020202020204" pitchFamily="34" charset="0"/>
                  <a:cs typeface="Arial" panose="020B0604020202020204" pitchFamily="34" charset="0"/>
                </a:rPr>
                <a:t>Prospect for future personal or professional growth</a:t>
              </a:r>
              <a:endParaRPr lang="en-US" sz="1200" dirty="0">
                <a:ln w="3175">
                  <a:noFill/>
                </a:ln>
                <a:solidFill>
                  <a:srgbClr val="000000"/>
                </a:solidFill>
                <a:effectLst/>
                <a:latin typeface="Arial" panose="020B0604020202020204" pitchFamily="34" charset="0"/>
                <a:cs typeface="Arial" panose="020B0604020202020204" pitchFamily="34" charset="0"/>
              </a:endParaRPr>
            </a:p>
          </p:txBody>
        </p:sp>
        <p:cxnSp>
          <p:nvCxnSpPr>
            <p:cNvPr id="18" name="Straight Arrow Connector 17"/>
            <p:cNvCxnSpPr/>
            <p:nvPr/>
          </p:nvCxnSpPr>
          <p:spPr>
            <a:xfrm>
              <a:off x="5498592" y="4683030"/>
              <a:ext cx="1666945" cy="0"/>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202136" y="1720529"/>
              <a:ext cx="1664494" cy="459330"/>
            </a:xfrm>
            <a:prstGeom prst="rect">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n w="3175">
                    <a:noFill/>
                  </a:ln>
                  <a:solidFill>
                    <a:srgbClr val="000000"/>
                  </a:solidFill>
                  <a:effectLst/>
                  <a:latin typeface="Arial" panose="020B0604020202020204" pitchFamily="34" charset="0"/>
                  <a:cs typeface="Arial" panose="020B0604020202020204" pitchFamily="34" charset="0"/>
                </a:rPr>
                <a:t>ENGAGEMENT</a:t>
              </a:r>
              <a:endParaRPr lang="en-US" sz="1200" dirty="0">
                <a:ln w="3175">
                  <a:noFill/>
                </a:ln>
                <a:solidFill>
                  <a:srgbClr val="000000"/>
                </a:solidFill>
                <a:effectLst/>
                <a:latin typeface="Arial" panose="020B0604020202020204" pitchFamily="34" charset="0"/>
                <a:cs typeface="Arial" panose="020B0604020202020204" pitchFamily="34" charset="0"/>
              </a:endParaRPr>
            </a:p>
          </p:txBody>
        </p:sp>
        <p:sp>
          <p:nvSpPr>
            <p:cNvPr id="20" name="Rectangle 19"/>
            <p:cNvSpPr/>
            <p:nvPr/>
          </p:nvSpPr>
          <p:spPr>
            <a:xfrm>
              <a:off x="1402592" y="2490953"/>
              <a:ext cx="1873088" cy="56224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n w="3175">
                    <a:noFill/>
                  </a:ln>
                  <a:solidFill>
                    <a:srgbClr val="000000"/>
                  </a:solidFill>
                  <a:effectLst/>
                  <a:latin typeface="Arial" panose="020B0604020202020204" pitchFamily="34" charset="0"/>
                  <a:cs typeface="Arial" panose="020B0604020202020204" pitchFamily="34" charset="0"/>
                </a:rPr>
                <a:t>Positive work environment</a:t>
              </a:r>
              <a:endParaRPr lang="en-US" sz="1200" dirty="0">
                <a:ln w="3175">
                  <a:noFill/>
                </a:ln>
                <a:solidFill>
                  <a:srgbClr val="000000"/>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47684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87224" y="625482"/>
            <a:ext cx="9067611" cy="7543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FY17 Directorate Engagement Action Planning Timeline</a:t>
            </a:r>
            <a:endParaRPr lang="en-US" dirty="0">
              <a:latin typeface="Arial" panose="020B0604020202020204" pitchFamily="34" charset="0"/>
              <a:cs typeface="Arial" panose="020B0604020202020204" pitchFamily="34" charset="0"/>
            </a:endParaRPr>
          </a:p>
        </p:txBody>
      </p:sp>
      <p:grpSp>
        <p:nvGrpSpPr>
          <p:cNvPr id="2" name="Group 1"/>
          <p:cNvGrpSpPr/>
          <p:nvPr/>
        </p:nvGrpSpPr>
        <p:grpSpPr>
          <a:xfrm>
            <a:off x="-30285" y="1729591"/>
            <a:ext cx="9174285" cy="4289992"/>
            <a:chOff x="-30285" y="1664939"/>
            <a:chExt cx="9174285" cy="4289992"/>
          </a:xfrm>
        </p:grpSpPr>
        <p:sp>
          <p:nvSpPr>
            <p:cNvPr id="42" name="Right Arrow 41"/>
            <p:cNvSpPr/>
            <p:nvPr/>
          </p:nvSpPr>
          <p:spPr>
            <a:xfrm>
              <a:off x="0" y="2540254"/>
              <a:ext cx="9144000" cy="457200"/>
            </a:xfrm>
            <a:prstGeom prst="rightArrow">
              <a:avLst/>
            </a:prstGeom>
            <a:solidFill>
              <a:schemeClr val="tx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590550" y="2484836"/>
              <a:ext cx="0" cy="640080"/>
            </a:xfrm>
            <a:prstGeom prst="line">
              <a:avLst/>
            </a:prstGeom>
            <a:ln w="5715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72030" y="2484836"/>
              <a:ext cx="0" cy="640080"/>
            </a:xfrm>
            <a:prstGeom prst="line">
              <a:avLst/>
            </a:prstGeom>
            <a:ln w="5715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93239" y="2463051"/>
              <a:ext cx="0" cy="640080"/>
            </a:xfrm>
            <a:prstGeom prst="line">
              <a:avLst/>
            </a:prstGeom>
            <a:ln w="5715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1352" y="2474445"/>
              <a:ext cx="0" cy="640080"/>
            </a:xfrm>
            <a:prstGeom prst="line">
              <a:avLst/>
            </a:prstGeom>
            <a:ln w="5715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68590" y="2474445"/>
              <a:ext cx="0" cy="640080"/>
            </a:xfrm>
            <a:prstGeom prst="line">
              <a:avLst/>
            </a:prstGeom>
            <a:ln w="5715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8768" y="2563692"/>
              <a:ext cx="1450663" cy="369332"/>
            </a:xfrm>
            <a:prstGeom prst="rect">
              <a:avLst/>
            </a:prstGeom>
            <a:noFill/>
          </p:spPr>
          <p:txBody>
            <a:bodyPr wrap="square" rtlCol="0">
              <a:spAutoFit/>
            </a:bodyPr>
            <a:lstStyle/>
            <a:p>
              <a:pPr algn="ctr"/>
              <a:r>
                <a:rPr lang="en-US" dirty="0" smtClean="0">
                  <a:solidFill>
                    <a:schemeClr val="bg1"/>
                  </a:solidFill>
                </a:rPr>
                <a:t>November </a:t>
              </a:r>
              <a:endParaRPr lang="en-US" dirty="0">
                <a:solidFill>
                  <a:schemeClr val="bg1"/>
                </a:solidFill>
              </a:endParaRPr>
            </a:p>
          </p:txBody>
        </p:sp>
        <p:sp>
          <p:nvSpPr>
            <p:cNvPr id="11" name="TextBox 10"/>
            <p:cNvSpPr txBox="1"/>
            <p:nvPr/>
          </p:nvSpPr>
          <p:spPr>
            <a:xfrm>
              <a:off x="3298898" y="2563692"/>
              <a:ext cx="1764568" cy="369332"/>
            </a:xfrm>
            <a:prstGeom prst="rect">
              <a:avLst/>
            </a:prstGeom>
            <a:noFill/>
          </p:spPr>
          <p:txBody>
            <a:bodyPr wrap="square" rtlCol="0">
              <a:spAutoFit/>
            </a:bodyPr>
            <a:lstStyle/>
            <a:p>
              <a:pPr algn="ctr"/>
              <a:r>
                <a:rPr lang="en-US" dirty="0" smtClean="0">
                  <a:solidFill>
                    <a:schemeClr val="bg1"/>
                  </a:solidFill>
                </a:rPr>
                <a:t>January-March</a:t>
              </a:r>
              <a:endParaRPr lang="en-US" dirty="0">
                <a:solidFill>
                  <a:schemeClr val="bg1"/>
                </a:solidFill>
              </a:endParaRPr>
            </a:p>
          </p:txBody>
        </p:sp>
        <p:sp>
          <p:nvSpPr>
            <p:cNvPr id="12" name="5-Point Star 11"/>
            <p:cNvSpPr/>
            <p:nvPr/>
          </p:nvSpPr>
          <p:spPr>
            <a:xfrm>
              <a:off x="350669" y="2042923"/>
              <a:ext cx="419100" cy="419643"/>
            </a:xfrm>
            <a:prstGeom prst="star5">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87225" y="3748570"/>
              <a:ext cx="1165087" cy="1815882"/>
            </a:xfrm>
            <a:prstGeom prst="rect">
              <a:avLst/>
            </a:prstGeom>
            <a:noFill/>
          </p:spPr>
          <p:txBody>
            <a:bodyPr wrap="square" rtlCol="0">
              <a:spAutoFit/>
            </a:bodyPr>
            <a:lstStyle/>
            <a:p>
              <a:r>
                <a:rPr lang="en-US" sz="1400" dirty="0">
                  <a:latin typeface="+mj-lt"/>
                </a:rPr>
                <a:t>Conduct Preparing for Action Planning Briefing (AMG/DLG)</a:t>
              </a:r>
              <a:endParaRPr lang="en-US" sz="1400" b="1" dirty="0">
                <a:latin typeface="+mj-lt"/>
              </a:endParaRPr>
            </a:p>
            <a:p>
              <a:r>
                <a:rPr lang="en-US" sz="1400" dirty="0">
                  <a:latin typeface="+mj-lt"/>
                </a:rPr>
                <a:t>   </a:t>
              </a:r>
            </a:p>
            <a:p>
              <a:pPr marL="285750" indent="-285750">
                <a:buFont typeface="Arial" charset="0"/>
                <a:buChar char="•"/>
              </a:pPr>
              <a:endParaRPr lang="en-US" sz="1400" dirty="0">
                <a:solidFill>
                  <a:schemeClr val="tx2"/>
                </a:solidFill>
                <a:latin typeface="+mj-lt"/>
              </a:endParaRPr>
            </a:p>
          </p:txBody>
        </p:sp>
        <p:sp>
          <p:nvSpPr>
            <p:cNvPr id="14" name="TextBox 13"/>
            <p:cNvSpPr txBox="1"/>
            <p:nvPr/>
          </p:nvSpPr>
          <p:spPr>
            <a:xfrm>
              <a:off x="1848924" y="3725212"/>
              <a:ext cx="1564066" cy="1815882"/>
            </a:xfrm>
            <a:prstGeom prst="rect">
              <a:avLst/>
            </a:prstGeom>
            <a:noFill/>
          </p:spPr>
          <p:txBody>
            <a:bodyPr wrap="square" rtlCol="0">
              <a:spAutoFit/>
            </a:bodyPr>
            <a:lstStyle/>
            <a:p>
              <a:r>
                <a:rPr lang="en-US" sz="1400" dirty="0">
                  <a:sym typeface="Wingdings" panose="05000000000000000000" pitchFamily="2" charset="2"/>
                </a:rPr>
                <a:t> </a:t>
              </a:r>
              <a:r>
                <a:rPr lang="en-US" sz="1400" dirty="0" smtClean="0">
                  <a:latin typeface="+mj-lt"/>
                  <a:sym typeface="Wingdings" panose="05000000000000000000" pitchFamily="2" charset="2"/>
                </a:rPr>
                <a:t>Share guidance </a:t>
              </a:r>
            </a:p>
            <a:p>
              <a:r>
                <a:rPr lang="en-US" sz="1400" dirty="0" smtClean="0">
                  <a:latin typeface="+mj-lt"/>
                  <a:sym typeface="Wingdings" panose="05000000000000000000" pitchFamily="2" charset="2"/>
                </a:rPr>
                <a:t> </a:t>
              </a:r>
              <a:r>
                <a:rPr lang="en-US" sz="1400" dirty="0" smtClean="0">
                  <a:latin typeface="+mj-lt"/>
                </a:rPr>
                <a:t>Schedule Action Planning advising meetings</a:t>
              </a:r>
            </a:p>
            <a:p>
              <a:r>
                <a:rPr lang="en-US" sz="1400" dirty="0" smtClean="0">
                  <a:sym typeface="Wingdings" panose="05000000000000000000" pitchFamily="2" charset="2"/>
                </a:rPr>
                <a:t> </a:t>
              </a:r>
              <a:r>
                <a:rPr lang="en-US" sz="1400" dirty="0" smtClean="0">
                  <a:latin typeface="+mj-lt"/>
                </a:rPr>
                <a:t>Identify desired </a:t>
              </a:r>
              <a:r>
                <a:rPr lang="en-US" sz="1400" dirty="0">
                  <a:latin typeface="+mj-lt"/>
                </a:rPr>
                <a:t>level of action planning support </a:t>
              </a:r>
              <a:endParaRPr lang="en-US" sz="1400" dirty="0" smtClean="0">
                <a:latin typeface="+mj-lt"/>
              </a:endParaRPr>
            </a:p>
            <a:p>
              <a:endParaRPr lang="en-US" sz="1400" dirty="0">
                <a:solidFill>
                  <a:schemeClr val="tx2"/>
                </a:solidFill>
                <a:latin typeface="+mj-lt"/>
              </a:endParaRPr>
            </a:p>
          </p:txBody>
        </p:sp>
        <p:sp>
          <p:nvSpPr>
            <p:cNvPr id="15" name="Right Arrow 14"/>
            <p:cNvSpPr/>
            <p:nvPr/>
          </p:nvSpPr>
          <p:spPr>
            <a:xfrm>
              <a:off x="3886200" y="1664939"/>
              <a:ext cx="3993277" cy="841376"/>
            </a:xfrm>
            <a:prstGeom prst="rightArrow">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latin typeface="Calibri" panose="020F0502020204030204" pitchFamily="34" charset="0"/>
                </a:rPr>
                <a:t>Customized Support (options range from hands-on advising to self-directed guidance/tools)</a:t>
              </a:r>
            </a:p>
          </p:txBody>
        </p:sp>
        <p:sp>
          <p:nvSpPr>
            <p:cNvPr id="16" name="TextBox 15"/>
            <p:cNvSpPr txBox="1"/>
            <p:nvPr/>
          </p:nvSpPr>
          <p:spPr>
            <a:xfrm>
              <a:off x="5086317" y="2584003"/>
              <a:ext cx="1830070" cy="369332"/>
            </a:xfrm>
            <a:prstGeom prst="rect">
              <a:avLst/>
            </a:prstGeom>
            <a:noFill/>
          </p:spPr>
          <p:txBody>
            <a:bodyPr wrap="square" rtlCol="0">
              <a:spAutoFit/>
            </a:bodyPr>
            <a:lstStyle/>
            <a:p>
              <a:pPr algn="ctr"/>
              <a:r>
                <a:rPr lang="en-US" dirty="0" smtClean="0">
                  <a:solidFill>
                    <a:schemeClr val="bg1"/>
                  </a:solidFill>
                </a:rPr>
                <a:t>April-Sept</a:t>
              </a:r>
              <a:endParaRPr lang="en-US" dirty="0">
                <a:solidFill>
                  <a:schemeClr val="bg1"/>
                </a:solidFill>
              </a:endParaRPr>
            </a:p>
          </p:txBody>
        </p:sp>
        <p:sp>
          <p:nvSpPr>
            <p:cNvPr id="17" name="TextBox 16"/>
            <p:cNvSpPr txBox="1"/>
            <p:nvPr/>
          </p:nvSpPr>
          <p:spPr>
            <a:xfrm>
              <a:off x="6906488" y="2575569"/>
              <a:ext cx="2005600" cy="369332"/>
            </a:xfrm>
            <a:prstGeom prst="rect">
              <a:avLst/>
            </a:prstGeom>
            <a:noFill/>
          </p:spPr>
          <p:txBody>
            <a:bodyPr wrap="square" rtlCol="0">
              <a:spAutoFit/>
            </a:bodyPr>
            <a:lstStyle/>
            <a:p>
              <a:pPr algn="ctr"/>
              <a:r>
                <a:rPr lang="en-US" dirty="0" smtClean="0">
                  <a:solidFill>
                    <a:schemeClr val="bg1"/>
                  </a:solidFill>
                </a:rPr>
                <a:t>October-December</a:t>
              </a:r>
              <a:endParaRPr lang="en-US" dirty="0">
                <a:solidFill>
                  <a:schemeClr val="bg1"/>
                </a:solidFill>
              </a:endParaRPr>
            </a:p>
          </p:txBody>
        </p:sp>
        <p:sp>
          <p:nvSpPr>
            <p:cNvPr id="18" name="TextBox 17"/>
            <p:cNvSpPr txBox="1"/>
            <p:nvPr/>
          </p:nvSpPr>
          <p:spPr>
            <a:xfrm>
              <a:off x="3610296" y="3708162"/>
              <a:ext cx="1656869" cy="2246769"/>
            </a:xfrm>
            <a:prstGeom prst="rect">
              <a:avLst/>
            </a:prstGeom>
            <a:noFill/>
          </p:spPr>
          <p:txBody>
            <a:bodyPr wrap="square" rtlCol="0">
              <a:spAutoFit/>
            </a:bodyPr>
            <a:lstStyle/>
            <a:p>
              <a:r>
                <a:rPr lang="en-US" sz="1400" dirty="0" smtClean="0">
                  <a:sym typeface="Wingdings" panose="05000000000000000000" pitchFamily="2" charset="2"/>
                </a:rPr>
                <a:t> </a:t>
              </a:r>
              <a:r>
                <a:rPr lang="en-US" sz="1400" dirty="0" smtClean="0"/>
                <a:t>Assess </a:t>
              </a:r>
              <a:r>
                <a:rPr lang="en-US" sz="1400" dirty="0"/>
                <a:t>progress, diagnose </a:t>
              </a:r>
              <a:r>
                <a:rPr lang="en-US" sz="1400" dirty="0" smtClean="0"/>
                <a:t>challenges, and </a:t>
              </a:r>
              <a:r>
                <a:rPr lang="en-US" sz="1400" dirty="0"/>
                <a:t>develop </a:t>
              </a:r>
              <a:r>
                <a:rPr lang="en-US" sz="1400" dirty="0" smtClean="0"/>
                <a:t> FY17-19  Action Plans</a:t>
              </a:r>
            </a:p>
            <a:p>
              <a:r>
                <a:rPr lang="en-US" sz="1400" dirty="0">
                  <a:sym typeface="Wingdings" panose="05000000000000000000" pitchFamily="2" charset="2"/>
                </a:rPr>
                <a:t> C</a:t>
              </a:r>
              <a:r>
                <a:rPr lang="en-US" sz="1400" dirty="0"/>
                <a:t>onduct advising meetings </a:t>
              </a:r>
            </a:p>
            <a:p>
              <a:endParaRPr lang="en-US" sz="1400" dirty="0"/>
            </a:p>
            <a:p>
              <a:r>
                <a:rPr lang="en-US" sz="1400" dirty="0"/>
                <a:t>   </a:t>
              </a:r>
            </a:p>
            <a:p>
              <a:pPr marL="285750" indent="-285750">
                <a:buFont typeface="Arial" charset="0"/>
                <a:buChar char="•"/>
              </a:pPr>
              <a:endParaRPr lang="en-US" sz="1400" dirty="0">
                <a:solidFill>
                  <a:schemeClr val="tx2"/>
                </a:solidFill>
              </a:endParaRPr>
            </a:p>
          </p:txBody>
        </p:sp>
        <p:grpSp>
          <p:nvGrpSpPr>
            <p:cNvPr id="19" name="Group 18"/>
            <p:cNvGrpSpPr>
              <a:grpSpLocks noChangeAspect="1"/>
            </p:cNvGrpSpPr>
            <p:nvPr/>
          </p:nvGrpSpPr>
          <p:grpSpPr>
            <a:xfrm>
              <a:off x="2049913" y="3169786"/>
              <a:ext cx="676870" cy="457200"/>
              <a:chOff x="5835650" y="808038"/>
              <a:chExt cx="1203326" cy="812801"/>
            </a:xfrm>
            <a:solidFill>
              <a:schemeClr val="tx1"/>
            </a:solidFill>
          </p:grpSpPr>
          <p:sp>
            <p:nvSpPr>
              <p:cNvPr id="20" name="Freeform 22"/>
              <p:cNvSpPr>
                <a:spLocks/>
              </p:cNvSpPr>
              <p:nvPr/>
            </p:nvSpPr>
            <p:spPr bwMode="auto">
              <a:xfrm>
                <a:off x="5934075" y="1354138"/>
                <a:ext cx="150813" cy="101600"/>
              </a:xfrm>
              <a:custGeom>
                <a:avLst/>
                <a:gdLst>
                  <a:gd name="T0" fmla="*/ 2 w 53"/>
                  <a:gd name="T1" fmla="*/ 0 h 36"/>
                  <a:gd name="T2" fmla="*/ 0 w 53"/>
                  <a:gd name="T3" fmla="*/ 2 h 36"/>
                  <a:gd name="T4" fmla="*/ 0 w 53"/>
                  <a:gd name="T5" fmla="*/ 34 h 36"/>
                  <a:gd name="T6" fmla="*/ 2 w 53"/>
                  <a:gd name="T7" fmla="*/ 36 h 36"/>
                  <a:gd name="T8" fmla="*/ 52 w 53"/>
                  <a:gd name="T9" fmla="*/ 36 h 36"/>
                  <a:gd name="T10" fmla="*/ 53 w 53"/>
                  <a:gd name="T11" fmla="*/ 34 h 36"/>
                  <a:gd name="T12" fmla="*/ 53 w 53"/>
                  <a:gd name="T13" fmla="*/ 2 h 36"/>
                  <a:gd name="T14" fmla="*/ 52 w 53"/>
                  <a:gd name="T15" fmla="*/ 0 h 36"/>
                  <a:gd name="T16" fmla="*/ 2 w 5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6">
                    <a:moveTo>
                      <a:pt x="2" y="0"/>
                    </a:moveTo>
                    <a:cubicBezTo>
                      <a:pt x="1" y="0"/>
                      <a:pt x="0" y="1"/>
                      <a:pt x="0" y="2"/>
                    </a:cubicBezTo>
                    <a:cubicBezTo>
                      <a:pt x="0" y="34"/>
                      <a:pt x="0" y="34"/>
                      <a:pt x="0" y="34"/>
                    </a:cubicBezTo>
                    <a:cubicBezTo>
                      <a:pt x="0" y="35"/>
                      <a:pt x="1" y="36"/>
                      <a:pt x="2" y="36"/>
                    </a:cubicBezTo>
                    <a:cubicBezTo>
                      <a:pt x="52" y="36"/>
                      <a:pt x="52" y="36"/>
                      <a:pt x="52" y="36"/>
                    </a:cubicBezTo>
                    <a:cubicBezTo>
                      <a:pt x="53" y="36"/>
                      <a:pt x="53" y="35"/>
                      <a:pt x="53" y="34"/>
                    </a:cubicBezTo>
                    <a:cubicBezTo>
                      <a:pt x="53" y="2"/>
                      <a:pt x="53" y="2"/>
                      <a:pt x="53" y="2"/>
                    </a:cubicBezTo>
                    <a:cubicBezTo>
                      <a:pt x="53" y="1"/>
                      <a:pt x="53" y="0"/>
                      <a:pt x="5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3"/>
              <p:cNvSpPr>
                <a:spLocks/>
              </p:cNvSpPr>
              <p:nvPr/>
            </p:nvSpPr>
            <p:spPr bwMode="auto">
              <a:xfrm>
                <a:off x="5934075" y="1208088"/>
                <a:ext cx="150813" cy="103188"/>
              </a:xfrm>
              <a:custGeom>
                <a:avLst/>
                <a:gdLst>
                  <a:gd name="T0" fmla="*/ 2 w 53"/>
                  <a:gd name="T1" fmla="*/ 0 h 36"/>
                  <a:gd name="T2" fmla="*/ 0 w 53"/>
                  <a:gd name="T3" fmla="*/ 2 h 36"/>
                  <a:gd name="T4" fmla="*/ 0 w 53"/>
                  <a:gd name="T5" fmla="*/ 35 h 36"/>
                  <a:gd name="T6" fmla="*/ 2 w 53"/>
                  <a:gd name="T7" fmla="*/ 36 h 36"/>
                  <a:gd name="T8" fmla="*/ 52 w 53"/>
                  <a:gd name="T9" fmla="*/ 36 h 36"/>
                  <a:gd name="T10" fmla="*/ 53 w 53"/>
                  <a:gd name="T11" fmla="*/ 35 h 36"/>
                  <a:gd name="T12" fmla="*/ 53 w 53"/>
                  <a:gd name="T13" fmla="*/ 2 h 36"/>
                  <a:gd name="T14" fmla="*/ 52 w 53"/>
                  <a:gd name="T15" fmla="*/ 0 h 36"/>
                  <a:gd name="T16" fmla="*/ 2 w 5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6">
                    <a:moveTo>
                      <a:pt x="2" y="0"/>
                    </a:moveTo>
                    <a:cubicBezTo>
                      <a:pt x="1" y="0"/>
                      <a:pt x="0" y="1"/>
                      <a:pt x="0" y="2"/>
                    </a:cubicBezTo>
                    <a:cubicBezTo>
                      <a:pt x="0" y="35"/>
                      <a:pt x="0" y="35"/>
                      <a:pt x="0" y="35"/>
                    </a:cubicBezTo>
                    <a:cubicBezTo>
                      <a:pt x="0" y="36"/>
                      <a:pt x="1" y="36"/>
                      <a:pt x="2" y="36"/>
                    </a:cubicBezTo>
                    <a:cubicBezTo>
                      <a:pt x="52" y="36"/>
                      <a:pt x="52" y="36"/>
                      <a:pt x="52" y="36"/>
                    </a:cubicBezTo>
                    <a:cubicBezTo>
                      <a:pt x="53" y="36"/>
                      <a:pt x="53" y="36"/>
                      <a:pt x="53" y="35"/>
                    </a:cubicBezTo>
                    <a:cubicBezTo>
                      <a:pt x="53" y="2"/>
                      <a:pt x="53" y="2"/>
                      <a:pt x="53" y="2"/>
                    </a:cubicBezTo>
                    <a:cubicBezTo>
                      <a:pt x="53" y="1"/>
                      <a:pt x="53" y="0"/>
                      <a:pt x="5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4"/>
              <p:cNvSpPr>
                <a:spLocks/>
              </p:cNvSpPr>
              <p:nvPr/>
            </p:nvSpPr>
            <p:spPr bwMode="auto">
              <a:xfrm>
                <a:off x="5835650" y="808038"/>
                <a:ext cx="746125" cy="750888"/>
              </a:xfrm>
              <a:custGeom>
                <a:avLst/>
                <a:gdLst>
                  <a:gd name="T0" fmla="*/ 250 w 263"/>
                  <a:gd name="T1" fmla="*/ 107 h 264"/>
                  <a:gd name="T2" fmla="*/ 250 w 263"/>
                  <a:gd name="T3" fmla="*/ 35 h 264"/>
                  <a:gd name="T4" fmla="*/ 202 w 263"/>
                  <a:gd name="T5" fmla="*/ 35 h 264"/>
                  <a:gd name="T6" fmla="*/ 202 w 263"/>
                  <a:gd name="T7" fmla="*/ 46 h 264"/>
                  <a:gd name="T8" fmla="*/ 202 w 263"/>
                  <a:gd name="T9" fmla="*/ 47 h 264"/>
                  <a:gd name="T10" fmla="*/ 206 w 263"/>
                  <a:gd name="T11" fmla="*/ 55 h 264"/>
                  <a:gd name="T12" fmla="*/ 195 w 263"/>
                  <a:gd name="T13" fmla="*/ 67 h 264"/>
                  <a:gd name="T14" fmla="*/ 184 w 263"/>
                  <a:gd name="T15" fmla="*/ 55 h 264"/>
                  <a:gd name="T16" fmla="*/ 188 w 263"/>
                  <a:gd name="T17" fmla="*/ 47 h 264"/>
                  <a:gd name="T18" fmla="*/ 188 w 263"/>
                  <a:gd name="T19" fmla="*/ 46 h 264"/>
                  <a:gd name="T20" fmla="*/ 188 w 263"/>
                  <a:gd name="T21" fmla="*/ 35 h 264"/>
                  <a:gd name="T22" fmla="*/ 75 w 263"/>
                  <a:gd name="T23" fmla="*/ 35 h 264"/>
                  <a:gd name="T24" fmla="*/ 75 w 263"/>
                  <a:gd name="T25" fmla="*/ 46 h 264"/>
                  <a:gd name="T26" fmla="*/ 76 w 263"/>
                  <a:gd name="T27" fmla="*/ 47 h 264"/>
                  <a:gd name="T28" fmla="*/ 79 w 263"/>
                  <a:gd name="T29" fmla="*/ 55 h 264"/>
                  <a:gd name="T30" fmla="*/ 68 w 263"/>
                  <a:gd name="T31" fmla="*/ 67 h 264"/>
                  <a:gd name="T32" fmla="*/ 57 w 263"/>
                  <a:gd name="T33" fmla="*/ 55 h 264"/>
                  <a:gd name="T34" fmla="*/ 61 w 263"/>
                  <a:gd name="T35" fmla="*/ 47 h 264"/>
                  <a:gd name="T36" fmla="*/ 61 w 263"/>
                  <a:gd name="T37" fmla="*/ 46 h 264"/>
                  <a:gd name="T38" fmla="*/ 61 w 263"/>
                  <a:gd name="T39" fmla="*/ 35 h 264"/>
                  <a:gd name="T40" fmla="*/ 14 w 263"/>
                  <a:gd name="T41" fmla="*/ 35 h 264"/>
                  <a:gd name="T42" fmla="*/ 14 w 263"/>
                  <a:gd name="T43" fmla="*/ 250 h 264"/>
                  <a:gd name="T44" fmla="*/ 100 w 263"/>
                  <a:gd name="T45" fmla="*/ 250 h 264"/>
                  <a:gd name="T46" fmla="*/ 107 w 263"/>
                  <a:gd name="T47" fmla="*/ 264 h 264"/>
                  <a:gd name="T48" fmla="*/ 17 w 263"/>
                  <a:gd name="T49" fmla="*/ 264 h 264"/>
                  <a:gd name="T50" fmla="*/ 0 w 263"/>
                  <a:gd name="T51" fmla="*/ 247 h 264"/>
                  <a:gd name="T52" fmla="*/ 0 w 263"/>
                  <a:gd name="T53" fmla="*/ 38 h 264"/>
                  <a:gd name="T54" fmla="*/ 17 w 263"/>
                  <a:gd name="T55" fmla="*/ 21 h 264"/>
                  <a:gd name="T56" fmla="*/ 61 w 263"/>
                  <a:gd name="T57" fmla="*/ 21 h 264"/>
                  <a:gd name="T58" fmla="*/ 61 w 263"/>
                  <a:gd name="T59" fmla="*/ 7 h 264"/>
                  <a:gd name="T60" fmla="*/ 68 w 263"/>
                  <a:gd name="T61" fmla="*/ 0 h 264"/>
                  <a:gd name="T62" fmla="*/ 75 w 263"/>
                  <a:gd name="T63" fmla="*/ 7 h 264"/>
                  <a:gd name="T64" fmla="*/ 75 w 263"/>
                  <a:gd name="T65" fmla="*/ 21 h 264"/>
                  <a:gd name="T66" fmla="*/ 188 w 263"/>
                  <a:gd name="T67" fmla="*/ 21 h 264"/>
                  <a:gd name="T68" fmla="*/ 188 w 263"/>
                  <a:gd name="T69" fmla="*/ 7 h 264"/>
                  <a:gd name="T70" fmla="*/ 195 w 263"/>
                  <a:gd name="T71" fmla="*/ 0 h 264"/>
                  <a:gd name="T72" fmla="*/ 202 w 263"/>
                  <a:gd name="T73" fmla="*/ 7 h 264"/>
                  <a:gd name="T74" fmla="*/ 202 w 263"/>
                  <a:gd name="T75" fmla="*/ 21 h 264"/>
                  <a:gd name="T76" fmla="*/ 247 w 263"/>
                  <a:gd name="T77" fmla="*/ 21 h 264"/>
                  <a:gd name="T78" fmla="*/ 263 w 263"/>
                  <a:gd name="T79" fmla="*/ 37 h 264"/>
                  <a:gd name="T80" fmla="*/ 263 w 263"/>
                  <a:gd name="T81" fmla="*/ 115 h 264"/>
                  <a:gd name="T82" fmla="*/ 250 w 263"/>
                  <a:gd name="T83"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264">
                    <a:moveTo>
                      <a:pt x="250" y="107"/>
                    </a:moveTo>
                    <a:cubicBezTo>
                      <a:pt x="250" y="35"/>
                      <a:pt x="250" y="35"/>
                      <a:pt x="250" y="35"/>
                    </a:cubicBezTo>
                    <a:cubicBezTo>
                      <a:pt x="202" y="35"/>
                      <a:pt x="202" y="35"/>
                      <a:pt x="202" y="35"/>
                    </a:cubicBezTo>
                    <a:cubicBezTo>
                      <a:pt x="202" y="46"/>
                      <a:pt x="202" y="46"/>
                      <a:pt x="202" y="46"/>
                    </a:cubicBezTo>
                    <a:cubicBezTo>
                      <a:pt x="202" y="47"/>
                      <a:pt x="202" y="47"/>
                      <a:pt x="202" y="47"/>
                    </a:cubicBezTo>
                    <a:cubicBezTo>
                      <a:pt x="205" y="49"/>
                      <a:pt x="206" y="52"/>
                      <a:pt x="206" y="55"/>
                    </a:cubicBezTo>
                    <a:cubicBezTo>
                      <a:pt x="206" y="62"/>
                      <a:pt x="201" y="67"/>
                      <a:pt x="195" y="67"/>
                    </a:cubicBezTo>
                    <a:cubicBezTo>
                      <a:pt x="189" y="67"/>
                      <a:pt x="184" y="62"/>
                      <a:pt x="184" y="55"/>
                    </a:cubicBezTo>
                    <a:cubicBezTo>
                      <a:pt x="184" y="52"/>
                      <a:pt x="185" y="49"/>
                      <a:pt x="188" y="47"/>
                    </a:cubicBezTo>
                    <a:cubicBezTo>
                      <a:pt x="188" y="46"/>
                      <a:pt x="188" y="46"/>
                      <a:pt x="188" y="46"/>
                    </a:cubicBezTo>
                    <a:cubicBezTo>
                      <a:pt x="188" y="35"/>
                      <a:pt x="188" y="35"/>
                      <a:pt x="188" y="35"/>
                    </a:cubicBezTo>
                    <a:cubicBezTo>
                      <a:pt x="75" y="35"/>
                      <a:pt x="75" y="35"/>
                      <a:pt x="75" y="35"/>
                    </a:cubicBezTo>
                    <a:cubicBezTo>
                      <a:pt x="75" y="46"/>
                      <a:pt x="75" y="46"/>
                      <a:pt x="75" y="46"/>
                    </a:cubicBezTo>
                    <a:cubicBezTo>
                      <a:pt x="76" y="47"/>
                      <a:pt x="76" y="47"/>
                      <a:pt x="76" y="47"/>
                    </a:cubicBezTo>
                    <a:cubicBezTo>
                      <a:pt x="78" y="49"/>
                      <a:pt x="79" y="52"/>
                      <a:pt x="79" y="55"/>
                    </a:cubicBezTo>
                    <a:cubicBezTo>
                      <a:pt x="79" y="62"/>
                      <a:pt x="74" y="67"/>
                      <a:pt x="68" y="67"/>
                    </a:cubicBezTo>
                    <a:cubicBezTo>
                      <a:pt x="62" y="67"/>
                      <a:pt x="57" y="62"/>
                      <a:pt x="57" y="55"/>
                    </a:cubicBezTo>
                    <a:cubicBezTo>
                      <a:pt x="57" y="52"/>
                      <a:pt x="58" y="49"/>
                      <a:pt x="61" y="47"/>
                    </a:cubicBezTo>
                    <a:cubicBezTo>
                      <a:pt x="61" y="46"/>
                      <a:pt x="61" y="46"/>
                      <a:pt x="61" y="46"/>
                    </a:cubicBezTo>
                    <a:cubicBezTo>
                      <a:pt x="61" y="35"/>
                      <a:pt x="61" y="35"/>
                      <a:pt x="61" y="35"/>
                    </a:cubicBezTo>
                    <a:cubicBezTo>
                      <a:pt x="14" y="35"/>
                      <a:pt x="14" y="35"/>
                      <a:pt x="14" y="35"/>
                    </a:cubicBezTo>
                    <a:cubicBezTo>
                      <a:pt x="14" y="250"/>
                      <a:pt x="14" y="250"/>
                      <a:pt x="14" y="250"/>
                    </a:cubicBezTo>
                    <a:cubicBezTo>
                      <a:pt x="100" y="250"/>
                      <a:pt x="100" y="250"/>
                      <a:pt x="100" y="250"/>
                    </a:cubicBezTo>
                    <a:cubicBezTo>
                      <a:pt x="102" y="255"/>
                      <a:pt x="104" y="259"/>
                      <a:pt x="107" y="264"/>
                    </a:cubicBezTo>
                    <a:cubicBezTo>
                      <a:pt x="17" y="264"/>
                      <a:pt x="17" y="264"/>
                      <a:pt x="17" y="264"/>
                    </a:cubicBezTo>
                    <a:cubicBezTo>
                      <a:pt x="8" y="264"/>
                      <a:pt x="0" y="257"/>
                      <a:pt x="0" y="247"/>
                    </a:cubicBezTo>
                    <a:cubicBezTo>
                      <a:pt x="0" y="38"/>
                      <a:pt x="0" y="38"/>
                      <a:pt x="0" y="38"/>
                    </a:cubicBezTo>
                    <a:cubicBezTo>
                      <a:pt x="0" y="28"/>
                      <a:pt x="7" y="21"/>
                      <a:pt x="17" y="21"/>
                    </a:cubicBezTo>
                    <a:cubicBezTo>
                      <a:pt x="61" y="21"/>
                      <a:pt x="61" y="21"/>
                      <a:pt x="61" y="21"/>
                    </a:cubicBezTo>
                    <a:cubicBezTo>
                      <a:pt x="61" y="7"/>
                      <a:pt x="61" y="7"/>
                      <a:pt x="61" y="7"/>
                    </a:cubicBezTo>
                    <a:cubicBezTo>
                      <a:pt x="61" y="3"/>
                      <a:pt x="64" y="0"/>
                      <a:pt x="68" y="0"/>
                    </a:cubicBezTo>
                    <a:cubicBezTo>
                      <a:pt x="72" y="0"/>
                      <a:pt x="75" y="3"/>
                      <a:pt x="75" y="7"/>
                    </a:cubicBezTo>
                    <a:cubicBezTo>
                      <a:pt x="75" y="21"/>
                      <a:pt x="75" y="21"/>
                      <a:pt x="75" y="21"/>
                    </a:cubicBezTo>
                    <a:cubicBezTo>
                      <a:pt x="188" y="21"/>
                      <a:pt x="188" y="21"/>
                      <a:pt x="188" y="21"/>
                    </a:cubicBezTo>
                    <a:cubicBezTo>
                      <a:pt x="188" y="7"/>
                      <a:pt x="188" y="7"/>
                      <a:pt x="188" y="7"/>
                    </a:cubicBezTo>
                    <a:cubicBezTo>
                      <a:pt x="188" y="3"/>
                      <a:pt x="191" y="0"/>
                      <a:pt x="195" y="0"/>
                    </a:cubicBezTo>
                    <a:cubicBezTo>
                      <a:pt x="199" y="0"/>
                      <a:pt x="202" y="3"/>
                      <a:pt x="202" y="7"/>
                    </a:cubicBezTo>
                    <a:cubicBezTo>
                      <a:pt x="202" y="21"/>
                      <a:pt x="202" y="21"/>
                      <a:pt x="202" y="21"/>
                    </a:cubicBezTo>
                    <a:cubicBezTo>
                      <a:pt x="247" y="21"/>
                      <a:pt x="247" y="21"/>
                      <a:pt x="247" y="21"/>
                    </a:cubicBezTo>
                    <a:cubicBezTo>
                      <a:pt x="256" y="21"/>
                      <a:pt x="263" y="28"/>
                      <a:pt x="263" y="37"/>
                    </a:cubicBezTo>
                    <a:cubicBezTo>
                      <a:pt x="263" y="115"/>
                      <a:pt x="263" y="115"/>
                      <a:pt x="263" y="115"/>
                    </a:cubicBezTo>
                    <a:cubicBezTo>
                      <a:pt x="259" y="112"/>
                      <a:pt x="254" y="109"/>
                      <a:pt x="250"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p:cNvSpPr>
                <a:spLocks/>
              </p:cNvSpPr>
              <p:nvPr/>
            </p:nvSpPr>
            <p:spPr bwMode="auto">
              <a:xfrm>
                <a:off x="5934075" y="1066801"/>
                <a:ext cx="150813" cy="100013"/>
              </a:xfrm>
              <a:custGeom>
                <a:avLst/>
                <a:gdLst>
                  <a:gd name="T0" fmla="*/ 2 w 53"/>
                  <a:gd name="T1" fmla="*/ 0 h 35"/>
                  <a:gd name="T2" fmla="*/ 0 w 53"/>
                  <a:gd name="T3" fmla="*/ 1 h 35"/>
                  <a:gd name="T4" fmla="*/ 0 w 53"/>
                  <a:gd name="T5" fmla="*/ 34 h 35"/>
                  <a:gd name="T6" fmla="*/ 2 w 53"/>
                  <a:gd name="T7" fmla="*/ 35 h 35"/>
                  <a:gd name="T8" fmla="*/ 52 w 53"/>
                  <a:gd name="T9" fmla="*/ 35 h 35"/>
                  <a:gd name="T10" fmla="*/ 53 w 53"/>
                  <a:gd name="T11" fmla="*/ 34 h 35"/>
                  <a:gd name="T12" fmla="*/ 53 w 53"/>
                  <a:gd name="T13" fmla="*/ 1 h 35"/>
                  <a:gd name="T14" fmla="*/ 52 w 53"/>
                  <a:gd name="T15" fmla="*/ 0 h 35"/>
                  <a:gd name="T16" fmla="*/ 2 w 53"/>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5">
                    <a:moveTo>
                      <a:pt x="2" y="0"/>
                    </a:moveTo>
                    <a:cubicBezTo>
                      <a:pt x="1" y="0"/>
                      <a:pt x="0" y="0"/>
                      <a:pt x="0" y="1"/>
                    </a:cubicBezTo>
                    <a:cubicBezTo>
                      <a:pt x="0" y="34"/>
                      <a:pt x="0" y="34"/>
                      <a:pt x="0" y="34"/>
                    </a:cubicBezTo>
                    <a:cubicBezTo>
                      <a:pt x="0" y="35"/>
                      <a:pt x="1" y="35"/>
                      <a:pt x="2" y="35"/>
                    </a:cubicBezTo>
                    <a:cubicBezTo>
                      <a:pt x="52" y="35"/>
                      <a:pt x="52" y="35"/>
                      <a:pt x="52" y="35"/>
                    </a:cubicBezTo>
                    <a:cubicBezTo>
                      <a:pt x="53" y="35"/>
                      <a:pt x="53" y="35"/>
                      <a:pt x="53" y="34"/>
                    </a:cubicBezTo>
                    <a:cubicBezTo>
                      <a:pt x="53" y="1"/>
                      <a:pt x="53" y="1"/>
                      <a:pt x="53" y="1"/>
                    </a:cubicBezTo>
                    <a:cubicBezTo>
                      <a:pt x="53" y="0"/>
                      <a:pt x="53" y="0"/>
                      <a:pt x="5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p:cNvSpPr>
                <a:spLocks/>
              </p:cNvSpPr>
              <p:nvPr/>
            </p:nvSpPr>
            <p:spPr bwMode="auto">
              <a:xfrm>
                <a:off x="6145213" y="1452563"/>
                <a:ext cx="554038" cy="168275"/>
              </a:xfrm>
              <a:custGeom>
                <a:avLst/>
                <a:gdLst>
                  <a:gd name="T0" fmla="*/ 129 w 195"/>
                  <a:gd name="T1" fmla="*/ 0 h 59"/>
                  <a:gd name="T2" fmla="*/ 106 w 195"/>
                  <a:gd name="T3" fmla="*/ 44 h 59"/>
                  <a:gd name="T4" fmla="*/ 104 w 195"/>
                  <a:gd name="T5" fmla="*/ 25 h 59"/>
                  <a:gd name="T6" fmla="*/ 111 w 195"/>
                  <a:gd name="T7" fmla="*/ 11 h 59"/>
                  <a:gd name="T8" fmla="*/ 111 w 195"/>
                  <a:gd name="T9" fmla="*/ 7 h 59"/>
                  <a:gd name="T10" fmla="*/ 84 w 195"/>
                  <a:gd name="T11" fmla="*/ 7 h 59"/>
                  <a:gd name="T12" fmla="*/ 84 w 195"/>
                  <a:gd name="T13" fmla="*/ 12 h 59"/>
                  <a:gd name="T14" fmla="*/ 91 w 195"/>
                  <a:gd name="T15" fmla="*/ 25 h 59"/>
                  <a:gd name="T16" fmla="*/ 89 w 195"/>
                  <a:gd name="T17" fmla="*/ 44 h 59"/>
                  <a:gd name="T18" fmla="*/ 66 w 195"/>
                  <a:gd name="T19" fmla="*/ 0 h 59"/>
                  <a:gd name="T20" fmla="*/ 0 w 195"/>
                  <a:gd name="T21" fmla="*/ 59 h 59"/>
                  <a:gd name="T22" fmla="*/ 195 w 195"/>
                  <a:gd name="T23" fmla="*/ 59 h 59"/>
                  <a:gd name="T24" fmla="*/ 129 w 195"/>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59">
                    <a:moveTo>
                      <a:pt x="129" y="0"/>
                    </a:moveTo>
                    <a:cubicBezTo>
                      <a:pt x="123" y="17"/>
                      <a:pt x="118" y="30"/>
                      <a:pt x="106" y="44"/>
                    </a:cubicBezTo>
                    <a:cubicBezTo>
                      <a:pt x="104" y="25"/>
                      <a:pt x="104" y="25"/>
                      <a:pt x="104" y="25"/>
                    </a:cubicBezTo>
                    <a:cubicBezTo>
                      <a:pt x="111" y="11"/>
                      <a:pt x="111" y="11"/>
                      <a:pt x="111" y="11"/>
                    </a:cubicBezTo>
                    <a:cubicBezTo>
                      <a:pt x="112" y="10"/>
                      <a:pt x="112" y="8"/>
                      <a:pt x="111" y="7"/>
                    </a:cubicBezTo>
                    <a:cubicBezTo>
                      <a:pt x="104" y="9"/>
                      <a:pt x="91" y="9"/>
                      <a:pt x="84" y="7"/>
                    </a:cubicBezTo>
                    <a:cubicBezTo>
                      <a:pt x="83" y="8"/>
                      <a:pt x="83" y="10"/>
                      <a:pt x="84" y="12"/>
                    </a:cubicBezTo>
                    <a:cubicBezTo>
                      <a:pt x="91" y="25"/>
                      <a:pt x="91" y="25"/>
                      <a:pt x="91" y="25"/>
                    </a:cubicBezTo>
                    <a:cubicBezTo>
                      <a:pt x="89" y="44"/>
                      <a:pt x="89" y="44"/>
                      <a:pt x="89" y="44"/>
                    </a:cubicBezTo>
                    <a:cubicBezTo>
                      <a:pt x="77" y="30"/>
                      <a:pt x="72" y="17"/>
                      <a:pt x="66" y="0"/>
                    </a:cubicBezTo>
                    <a:cubicBezTo>
                      <a:pt x="25" y="11"/>
                      <a:pt x="7" y="31"/>
                      <a:pt x="0" y="59"/>
                    </a:cubicBezTo>
                    <a:cubicBezTo>
                      <a:pt x="195" y="59"/>
                      <a:pt x="195" y="59"/>
                      <a:pt x="195" y="59"/>
                    </a:cubicBezTo>
                    <a:cubicBezTo>
                      <a:pt x="188" y="31"/>
                      <a:pt x="170" y="11"/>
                      <a:pt x="1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p:cNvSpPr>
                <a:spLocks noEditPoints="1"/>
              </p:cNvSpPr>
              <p:nvPr/>
            </p:nvSpPr>
            <p:spPr bwMode="auto">
              <a:xfrm>
                <a:off x="6289675" y="1089026"/>
                <a:ext cx="263525" cy="374650"/>
              </a:xfrm>
              <a:custGeom>
                <a:avLst/>
                <a:gdLst>
                  <a:gd name="T0" fmla="*/ 1 w 93"/>
                  <a:gd name="T1" fmla="*/ 77 h 132"/>
                  <a:gd name="T2" fmla="*/ 10 w 93"/>
                  <a:gd name="T3" fmla="*/ 97 h 132"/>
                  <a:gd name="T4" fmla="*/ 35 w 93"/>
                  <a:gd name="T5" fmla="*/ 129 h 132"/>
                  <a:gd name="T6" fmla="*/ 58 w 93"/>
                  <a:gd name="T7" fmla="*/ 129 h 132"/>
                  <a:gd name="T8" fmla="*/ 83 w 93"/>
                  <a:gd name="T9" fmla="*/ 97 h 132"/>
                  <a:gd name="T10" fmla="*/ 92 w 93"/>
                  <a:gd name="T11" fmla="*/ 77 h 132"/>
                  <a:gd name="T12" fmla="*/ 89 w 93"/>
                  <a:gd name="T13" fmla="*/ 59 h 132"/>
                  <a:gd name="T14" fmla="*/ 89 w 93"/>
                  <a:gd name="T15" fmla="*/ 56 h 132"/>
                  <a:gd name="T16" fmla="*/ 4 w 93"/>
                  <a:gd name="T17" fmla="*/ 56 h 132"/>
                  <a:gd name="T18" fmla="*/ 4 w 93"/>
                  <a:gd name="T19" fmla="*/ 59 h 132"/>
                  <a:gd name="T20" fmla="*/ 1 w 93"/>
                  <a:gd name="T21" fmla="*/ 77 h 132"/>
                  <a:gd name="T22" fmla="*/ 11 w 93"/>
                  <a:gd name="T23" fmla="*/ 62 h 132"/>
                  <a:gd name="T24" fmla="*/ 15 w 93"/>
                  <a:gd name="T25" fmla="*/ 66 h 132"/>
                  <a:gd name="T26" fmla="*/ 18 w 93"/>
                  <a:gd name="T27" fmla="*/ 64 h 132"/>
                  <a:gd name="T28" fmla="*/ 23 w 93"/>
                  <a:gd name="T29" fmla="*/ 51 h 132"/>
                  <a:gd name="T30" fmla="*/ 29 w 93"/>
                  <a:gd name="T31" fmla="*/ 53 h 132"/>
                  <a:gd name="T32" fmla="*/ 64 w 93"/>
                  <a:gd name="T33" fmla="*/ 53 h 132"/>
                  <a:gd name="T34" fmla="*/ 70 w 93"/>
                  <a:gd name="T35" fmla="*/ 51 h 132"/>
                  <a:gd name="T36" fmla="*/ 75 w 93"/>
                  <a:gd name="T37" fmla="*/ 64 h 132"/>
                  <a:gd name="T38" fmla="*/ 78 w 93"/>
                  <a:gd name="T39" fmla="*/ 66 h 132"/>
                  <a:gd name="T40" fmla="*/ 82 w 93"/>
                  <a:gd name="T41" fmla="*/ 62 h 132"/>
                  <a:gd name="T42" fmla="*/ 86 w 93"/>
                  <a:gd name="T43" fmla="*/ 77 h 132"/>
                  <a:gd name="T44" fmla="*/ 79 w 93"/>
                  <a:gd name="T45" fmla="*/ 91 h 132"/>
                  <a:gd name="T46" fmla="*/ 78 w 93"/>
                  <a:gd name="T47" fmla="*/ 92 h 132"/>
                  <a:gd name="T48" fmla="*/ 56 w 93"/>
                  <a:gd name="T49" fmla="*/ 123 h 132"/>
                  <a:gd name="T50" fmla="*/ 37 w 93"/>
                  <a:gd name="T51" fmla="*/ 123 h 132"/>
                  <a:gd name="T52" fmla="*/ 15 w 93"/>
                  <a:gd name="T53" fmla="*/ 92 h 132"/>
                  <a:gd name="T54" fmla="*/ 14 w 93"/>
                  <a:gd name="T55" fmla="*/ 91 h 132"/>
                  <a:gd name="T56" fmla="*/ 7 w 93"/>
                  <a:gd name="T57" fmla="*/ 77 h 132"/>
                  <a:gd name="T58" fmla="*/ 11 w 93"/>
                  <a:gd name="T59" fmla="*/ 6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132">
                    <a:moveTo>
                      <a:pt x="1" y="77"/>
                    </a:moveTo>
                    <a:cubicBezTo>
                      <a:pt x="2" y="83"/>
                      <a:pt x="4" y="93"/>
                      <a:pt x="10" y="97"/>
                    </a:cubicBezTo>
                    <a:cubicBezTo>
                      <a:pt x="13" y="111"/>
                      <a:pt x="21" y="123"/>
                      <a:pt x="35" y="129"/>
                    </a:cubicBezTo>
                    <a:cubicBezTo>
                      <a:pt x="42" y="132"/>
                      <a:pt x="51" y="132"/>
                      <a:pt x="58" y="129"/>
                    </a:cubicBezTo>
                    <a:cubicBezTo>
                      <a:pt x="72" y="123"/>
                      <a:pt x="80" y="111"/>
                      <a:pt x="83" y="97"/>
                    </a:cubicBezTo>
                    <a:cubicBezTo>
                      <a:pt x="89" y="93"/>
                      <a:pt x="91" y="83"/>
                      <a:pt x="92" y="77"/>
                    </a:cubicBezTo>
                    <a:cubicBezTo>
                      <a:pt x="93" y="72"/>
                      <a:pt x="93" y="63"/>
                      <a:pt x="89" y="59"/>
                    </a:cubicBezTo>
                    <a:cubicBezTo>
                      <a:pt x="89" y="58"/>
                      <a:pt x="89" y="57"/>
                      <a:pt x="89" y="56"/>
                    </a:cubicBezTo>
                    <a:cubicBezTo>
                      <a:pt x="89" y="0"/>
                      <a:pt x="4" y="0"/>
                      <a:pt x="4" y="56"/>
                    </a:cubicBezTo>
                    <a:cubicBezTo>
                      <a:pt x="4" y="57"/>
                      <a:pt x="4" y="58"/>
                      <a:pt x="4" y="59"/>
                    </a:cubicBezTo>
                    <a:cubicBezTo>
                      <a:pt x="0" y="63"/>
                      <a:pt x="0" y="72"/>
                      <a:pt x="1" y="77"/>
                    </a:cubicBezTo>
                    <a:close/>
                    <a:moveTo>
                      <a:pt x="11" y="62"/>
                    </a:moveTo>
                    <a:cubicBezTo>
                      <a:pt x="12" y="62"/>
                      <a:pt x="14" y="63"/>
                      <a:pt x="15" y="66"/>
                    </a:cubicBezTo>
                    <a:cubicBezTo>
                      <a:pt x="15" y="67"/>
                      <a:pt x="17" y="67"/>
                      <a:pt x="18" y="64"/>
                    </a:cubicBezTo>
                    <a:cubicBezTo>
                      <a:pt x="18" y="58"/>
                      <a:pt x="20" y="52"/>
                      <a:pt x="23" y="51"/>
                    </a:cubicBezTo>
                    <a:cubicBezTo>
                      <a:pt x="25" y="50"/>
                      <a:pt x="27" y="51"/>
                      <a:pt x="29" y="53"/>
                    </a:cubicBezTo>
                    <a:cubicBezTo>
                      <a:pt x="39" y="62"/>
                      <a:pt x="54" y="62"/>
                      <a:pt x="64" y="53"/>
                    </a:cubicBezTo>
                    <a:cubicBezTo>
                      <a:pt x="66" y="51"/>
                      <a:pt x="68" y="50"/>
                      <a:pt x="70" y="51"/>
                    </a:cubicBezTo>
                    <a:cubicBezTo>
                      <a:pt x="73" y="52"/>
                      <a:pt x="75" y="58"/>
                      <a:pt x="75" y="64"/>
                    </a:cubicBezTo>
                    <a:cubicBezTo>
                      <a:pt x="76" y="67"/>
                      <a:pt x="77" y="67"/>
                      <a:pt x="78" y="66"/>
                    </a:cubicBezTo>
                    <a:cubicBezTo>
                      <a:pt x="79" y="63"/>
                      <a:pt x="81" y="62"/>
                      <a:pt x="82" y="62"/>
                    </a:cubicBezTo>
                    <a:cubicBezTo>
                      <a:pt x="85" y="62"/>
                      <a:pt x="86" y="68"/>
                      <a:pt x="86" y="77"/>
                    </a:cubicBezTo>
                    <a:cubicBezTo>
                      <a:pt x="85" y="85"/>
                      <a:pt x="82" y="91"/>
                      <a:pt x="79" y="91"/>
                    </a:cubicBezTo>
                    <a:cubicBezTo>
                      <a:pt x="78" y="91"/>
                      <a:pt x="78" y="92"/>
                      <a:pt x="78" y="92"/>
                    </a:cubicBezTo>
                    <a:cubicBezTo>
                      <a:pt x="74" y="107"/>
                      <a:pt x="67" y="118"/>
                      <a:pt x="56" y="123"/>
                    </a:cubicBezTo>
                    <a:cubicBezTo>
                      <a:pt x="50" y="126"/>
                      <a:pt x="43" y="126"/>
                      <a:pt x="37" y="123"/>
                    </a:cubicBezTo>
                    <a:cubicBezTo>
                      <a:pt x="26" y="118"/>
                      <a:pt x="19" y="107"/>
                      <a:pt x="15" y="92"/>
                    </a:cubicBezTo>
                    <a:cubicBezTo>
                      <a:pt x="15" y="92"/>
                      <a:pt x="15" y="91"/>
                      <a:pt x="14" y="91"/>
                    </a:cubicBezTo>
                    <a:cubicBezTo>
                      <a:pt x="11" y="91"/>
                      <a:pt x="8" y="85"/>
                      <a:pt x="7" y="77"/>
                    </a:cubicBezTo>
                    <a:cubicBezTo>
                      <a:pt x="6" y="68"/>
                      <a:pt x="8" y="62"/>
                      <a:pt x="1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8"/>
              <p:cNvSpPr>
                <a:spLocks noEditPoints="1"/>
              </p:cNvSpPr>
              <p:nvPr/>
            </p:nvSpPr>
            <p:spPr bwMode="auto">
              <a:xfrm>
                <a:off x="6610350" y="1163638"/>
                <a:ext cx="331788" cy="334963"/>
              </a:xfrm>
              <a:custGeom>
                <a:avLst/>
                <a:gdLst>
                  <a:gd name="T0" fmla="*/ 23 w 117"/>
                  <a:gd name="T1" fmla="*/ 104 h 118"/>
                  <a:gd name="T2" fmla="*/ 25 w 117"/>
                  <a:gd name="T3" fmla="*/ 103 h 118"/>
                  <a:gd name="T4" fmla="*/ 32 w 117"/>
                  <a:gd name="T5" fmla="*/ 109 h 118"/>
                  <a:gd name="T6" fmla="*/ 35 w 117"/>
                  <a:gd name="T7" fmla="*/ 101 h 118"/>
                  <a:gd name="T8" fmla="*/ 35 w 117"/>
                  <a:gd name="T9" fmla="*/ 101 h 118"/>
                  <a:gd name="T10" fmla="*/ 46 w 117"/>
                  <a:gd name="T11" fmla="*/ 109 h 118"/>
                  <a:gd name="T12" fmla="*/ 66 w 117"/>
                  <a:gd name="T13" fmla="*/ 109 h 118"/>
                  <a:gd name="T14" fmla="*/ 77 w 117"/>
                  <a:gd name="T15" fmla="*/ 101 h 118"/>
                  <a:gd name="T16" fmla="*/ 77 w 117"/>
                  <a:gd name="T17" fmla="*/ 101 h 118"/>
                  <a:gd name="T18" fmla="*/ 80 w 117"/>
                  <a:gd name="T19" fmla="*/ 109 h 118"/>
                  <a:gd name="T20" fmla="*/ 87 w 117"/>
                  <a:gd name="T21" fmla="*/ 103 h 118"/>
                  <a:gd name="T22" fmla="*/ 89 w 117"/>
                  <a:gd name="T23" fmla="*/ 104 h 118"/>
                  <a:gd name="T24" fmla="*/ 117 w 117"/>
                  <a:gd name="T25" fmla="*/ 118 h 118"/>
                  <a:gd name="T26" fmla="*/ 103 w 117"/>
                  <a:gd name="T27" fmla="*/ 45 h 118"/>
                  <a:gd name="T28" fmla="*/ 100 w 117"/>
                  <a:gd name="T29" fmla="*/ 29 h 118"/>
                  <a:gd name="T30" fmla="*/ 90 w 117"/>
                  <a:gd name="T31" fmla="*/ 13 h 118"/>
                  <a:gd name="T32" fmla="*/ 67 w 117"/>
                  <a:gd name="T33" fmla="*/ 6 h 118"/>
                  <a:gd name="T34" fmla="*/ 43 w 117"/>
                  <a:gd name="T35" fmla="*/ 3 h 118"/>
                  <a:gd name="T36" fmla="*/ 12 w 117"/>
                  <a:gd name="T37" fmla="*/ 29 h 118"/>
                  <a:gd name="T38" fmla="*/ 9 w 117"/>
                  <a:gd name="T39" fmla="*/ 45 h 118"/>
                  <a:gd name="T40" fmla="*/ 0 w 117"/>
                  <a:gd name="T41" fmla="*/ 111 h 118"/>
                  <a:gd name="T42" fmla="*/ 3 w 117"/>
                  <a:gd name="T43" fmla="*/ 113 h 118"/>
                  <a:gd name="T44" fmla="*/ 23 w 117"/>
                  <a:gd name="T45" fmla="*/ 104 h 118"/>
                  <a:gd name="T46" fmla="*/ 28 w 117"/>
                  <a:gd name="T47" fmla="*/ 49 h 118"/>
                  <a:gd name="T48" fmla="*/ 36 w 117"/>
                  <a:gd name="T49" fmla="*/ 48 h 118"/>
                  <a:gd name="T50" fmla="*/ 69 w 117"/>
                  <a:gd name="T51" fmla="*/ 35 h 118"/>
                  <a:gd name="T52" fmla="*/ 75 w 117"/>
                  <a:gd name="T53" fmla="*/ 44 h 118"/>
                  <a:gd name="T54" fmla="*/ 84 w 117"/>
                  <a:gd name="T55" fmla="*/ 49 h 118"/>
                  <a:gd name="T56" fmla="*/ 81 w 117"/>
                  <a:gd name="T57" fmla="*/ 85 h 118"/>
                  <a:gd name="T58" fmla="*/ 62 w 117"/>
                  <a:gd name="T59" fmla="*/ 103 h 118"/>
                  <a:gd name="T60" fmla="*/ 50 w 117"/>
                  <a:gd name="T61" fmla="*/ 103 h 118"/>
                  <a:gd name="T62" fmla="*/ 31 w 117"/>
                  <a:gd name="T63" fmla="*/ 85 h 118"/>
                  <a:gd name="T64" fmla="*/ 28 w 117"/>
                  <a:gd name="T65" fmla="*/ 4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8">
                    <a:moveTo>
                      <a:pt x="23" y="104"/>
                    </a:moveTo>
                    <a:cubicBezTo>
                      <a:pt x="25" y="103"/>
                      <a:pt x="25" y="103"/>
                      <a:pt x="25" y="103"/>
                    </a:cubicBezTo>
                    <a:cubicBezTo>
                      <a:pt x="27" y="104"/>
                      <a:pt x="30" y="108"/>
                      <a:pt x="32" y="109"/>
                    </a:cubicBezTo>
                    <a:cubicBezTo>
                      <a:pt x="33" y="109"/>
                      <a:pt x="35" y="104"/>
                      <a:pt x="35" y="101"/>
                    </a:cubicBezTo>
                    <a:cubicBezTo>
                      <a:pt x="35" y="101"/>
                      <a:pt x="35" y="101"/>
                      <a:pt x="35" y="101"/>
                    </a:cubicBezTo>
                    <a:cubicBezTo>
                      <a:pt x="39" y="104"/>
                      <a:pt x="42" y="107"/>
                      <a:pt x="46" y="109"/>
                    </a:cubicBezTo>
                    <a:cubicBezTo>
                      <a:pt x="53" y="113"/>
                      <a:pt x="59" y="113"/>
                      <a:pt x="66" y="109"/>
                    </a:cubicBezTo>
                    <a:cubicBezTo>
                      <a:pt x="70" y="107"/>
                      <a:pt x="73" y="104"/>
                      <a:pt x="77" y="101"/>
                    </a:cubicBezTo>
                    <a:cubicBezTo>
                      <a:pt x="77" y="101"/>
                      <a:pt x="77" y="101"/>
                      <a:pt x="77" y="101"/>
                    </a:cubicBezTo>
                    <a:cubicBezTo>
                      <a:pt x="77" y="104"/>
                      <a:pt x="79" y="109"/>
                      <a:pt x="80" y="109"/>
                    </a:cubicBezTo>
                    <a:cubicBezTo>
                      <a:pt x="82" y="108"/>
                      <a:pt x="85" y="104"/>
                      <a:pt x="87" y="103"/>
                    </a:cubicBezTo>
                    <a:cubicBezTo>
                      <a:pt x="89" y="104"/>
                      <a:pt x="89" y="104"/>
                      <a:pt x="89" y="104"/>
                    </a:cubicBezTo>
                    <a:cubicBezTo>
                      <a:pt x="99" y="108"/>
                      <a:pt x="108" y="113"/>
                      <a:pt x="117" y="118"/>
                    </a:cubicBezTo>
                    <a:cubicBezTo>
                      <a:pt x="99" y="91"/>
                      <a:pt x="104" y="71"/>
                      <a:pt x="103" y="45"/>
                    </a:cubicBezTo>
                    <a:cubicBezTo>
                      <a:pt x="102" y="39"/>
                      <a:pt x="101" y="34"/>
                      <a:pt x="100" y="29"/>
                    </a:cubicBezTo>
                    <a:cubicBezTo>
                      <a:pt x="97" y="23"/>
                      <a:pt x="94" y="18"/>
                      <a:pt x="90" y="13"/>
                    </a:cubicBezTo>
                    <a:cubicBezTo>
                      <a:pt x="85" y="9"/>
                      <a:pt x="75" y="3"/>
                      <a:pt x="67" y="6"/>
                    </a:cubicBezTo>
                    <a:cubicBezTo>
                      <a:pt x="60" y="2"/>
                      <a:pt x="53" y="0"/>
                      <a:pt x="43" y="3"/>
                    </a:cubicBezTo>
                    <a:cubicBezTo>
                      <a:pt x="30" y="6"/>
                      <a:pt x="18" y="15"/>
                      <a:pt x="12" y="29"/>
                    </a:cubicBezTo>
                    <a:cubicBezTo>
                      <a:pt x="11" y="34"/>
                      <a:pt x="10" y="39"/>
                      <a:pt x="9" y="45"/>
                    </a:cubicBezTo>
                    <a:cubicBezTo>
                      <a:pt x="8" y="69"/>
                      <a:pt x="11" y="88"/>
                      <a:pt x="0" y="111"/>
                    </a:cubicBezTo>
                    <a:cubicBezTo>
                      <a:pt x="1" y="112"/>
                      <a:pt x="2" y="112"/>
                      <a:pt x="3" y="113"/>
                    </a:cubicBezTo>
                    <a:cubicBezTo>
                      <a:pt x="10" y="110"/>
                      <a:pt x="16" y="106"/>
                      <a:pt x="23" y="104"/>
                    </a:cubicBezTo>
                    <a:close/>
                    <a:moveTo>
                      <a:pt x="28" y="49"/>
                    </a:moveTo>
                    <a:cubicBezTo>
                      <a:pt x="30" y="49"/>
                      <a:pt x="33" y="49"/>
                      <a:pt x="36" y="48"/>
                    </a:cubicBezTo>
                    <a:cubicBezTo>
                      <a:pt x="51" y="47"/>
                      <a:pt x="64" y="42"/>
                      <a:pt x="69" y="35"/>
                    </a:cubicBezTo>
                    <a:cubicBezTo>
                      <a:pt x="70" y="38"/>
                      <a:pt x="73" y="41"/>
                      <a:pt x="75" y="44"/>
                    </a:cubicBezTo>
                    <a:cubicBezTo>
                      <a:pt x="78" y="46"/>
                      <a:pt x="81" y="48"/>
                      <a:pt x="84" y="49"/>
                    </a:cubicBezTo>
                    <a:cubicBezTo>
                      <a:pt x="88" y="60"/>
                      <a:pt x="86" y="77"/>
                      <a:pt x="81" y="85"/>
                    </a:cubicBezTo>
                    <a:cubicBezTo>
                      <a:pt x="77" y="93"/>
                      <a:pt x="71" y="98"/>
                      <a:pt x="62" y="103"/>
                    </a:cubicBezTo>
                    <a:cubicBezTo>
                      <a:pt x="58" y="106"/>
                      <a:pt x="54" y="106"/>
                      <a:pt x="50" y="103"/>
                    </a:cubicBezTo>
                    <a:cubicBezTo>
                      <a:pt x="41" y="98"/>
                      <a:pt x="34" y="93"/>
                      <a:pt x="31" y="85"/>
                    </a:cubicBezTo>
                    <a:cubicBezTo>
                      <a:pt x="26" y="77"/>
                      <a:pt x="24" y="60"/>
                      <a:pt x="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9"/>
              <p:cNvSpPr>
                <a:spLocks/>
              </p:cNvSpPr>
              <p:nvPr/>
            </p:nvSpPr>
            <p:spPr bwMode="auto">
              <a:xfrm>
                <a:off x="6630988" y="1470026"/>
                <a:ext cx="407988" cy="150813"/>
              </a:xfrm>
              <a:custGeom>
                <a:avLst/>
                <a:gdLst>
                  <a:gd name="T0" fmla="*/ 114 w 144"/>
                  <a:gd name="T1" fmla="*/ 19 h 53"/>
                  <a:gd name="T2" fmla="*/ 81 w 144"/>
                  <a:gd name="T3" fmla="*/ 0 h 53"/>
                  <a:gd name="T4" fmla="*/ 17 w 144"/>
                  <a:gd name="T5" fmla="*/ 0 h 53"/>
                  <a:gd name="T6" fmla="*/ 0 w 144"/>
                  <a:gd name="T7" fmla="*/ 8 h 53"/>
                  <a:gd name="T8" fmla="*/ 29 w 144"/>
                  <a:gd name="T9" fmla="*/ 53 h 53"/>
                  <a:gd name="T10" fmla="*/ 144 w 144"/>
                  <a:gd name="T11" fmla="*/ 53 h 53"/>
                  <a:gd name="T12" fmla="*/ 144 w 144"/>
                  <a:gd name="T13" fmla="*/ 53 h 53"/>
                  <a:gd name="T14" fmla="*/ 114 w 144"/>
                  <a:gd name="T15" fmla="*/ 19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53">
                    <a:moveTo>
                      <a:pt x="114" y="19"/>
                    </a:moveTo>
                    <a:cubicBezTo>
                      <a:pt x="104" y="11"/>
                      <a:pt x="93" y="5"/>
                      <a:pt x="81" y="0"/>
                    </a:cubicBezTo>
                    <a:cubicBezTo>
                      <a:pt x="63" y="18"/>
                      <a:pt x="37" y="21"/>
                      <a:pt x="17" y="0"/>
                    </a:cubicBezTo>
                    <a:cubicBezTo>
                      <a:pt x="11" y="2"/>
                      <a:pt x="6" y="5"/>
                      <a:pt x="0" y="8"/>
                    </a:cubicBezTo>
                    <a:cubicBezTo>
                      <a:pt x="14" y="19"/>
                      <a:pt x="24" y="34"/>
                      <a:pt x="29" y="53"/>
                    </a:cubicBezTo>
                    <a:cubicBezTo>
                      <a:pt x="144" y="53"/>
                      <a:pt x="144" y="53"/>
                      <a:pt x="144" y="53"/>
                    </a:cubicBezTo>
                    <a:cubicBezTo>
                      <a:pt x="144" y="53"/>
                      <a:pt x="144" y="53"/>
                      <a:pt x="144" y="53"/>
                    </a:cubicBezTo>
                    <a:cubicBezTo>
                      <a:pt x="136" y="41"/>
                      <a:pt x="127" y="29"/>
                      <a:pt x="1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0"/>
              <p:cNvSpPr>
                <a:spLocks/>
              </p:cNvSpPr>
              <p:nvPr/>
            </p:nvSpPr>
            <p:spPr bwMode="auto">
              <a:xfrm>
                <a:off x="6134100" y="1066800"/>
                <a:ext cx="149225" cy="100584"/>
              </a:xfrm>
              <a:custGeom>
                <a:avLst/>
                <a:gdLst>
                  <a:gd name="T0" fmla="*/ 2 w 53"/>
                  <a:gd name="T1" fmla="*/ 0 h 35"/>
                  <a:gd name="T2" fmla="*/ 0 w 53"/>
                  <a:gd name="T3" fmla="*/ 1 h 35"/>
                  <a:gd name="T4" fmla="*/ 0 w 53"/>
                  <a:gd name="T5" fmla="*/ 34 h 35"/>
                  <a:gd name="T6" fmla="*/ 2 w 53"/>
                  <a:gd name="T7" fmla="*/ 35 h 35"/>
                  <a:gd name="T8" fmla="*/ 51 w 53"/>
                  <a:gd name="T9" fmla="*/ 35 h 35"/>
                  <a:gd name="T10" fmla="*/ 53 w 53"/>
                  <a:gd name="T11" fmla="*/ 34 h 35"/>
                  <a:gd name="T12" fmla="*/ 53 w 53"/>
                  <a:gd name="T13" fmla="*/ 1 h 35"/>
                  <a:gd name="T14" fmla="*/ 51 w 53"/>
                  <a:gd name="T15" fmla="*/ 0 h 35"/>
                  <a:gd name="T16" fmla="*/ 2 w 53"/>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5">
                    <a:moveTo>
                      <a:pt x="2" y="0"/>
                    </a:moveTo>
                    <a:cubicBezTo>
                      <a:pt x="1" y="0"/>
                      <a:pt x="0" y="0"/>
                      <a:pt x="0" y="1"/>
                    </a:cubicBezTo>
                    <a:cubicBezTo>
                      <a:pt x="0" y="34"/>
                      <a:pt x="0" y="34"/>
                      <a:pt x="0" y="34"/>
                    </a:cubicBezTo>
                    <a:cubicBezTo>
                      <a:pt x="0" y="35"/>
                      <a:pt x="1" y="35"/>
                      <a:pt x="2" y="35"/>
                    </a:cubicBezTo>
                    <a:cubicBezTo>
                      <a:pt x="51" y="35"/>
                      <a:pt x="51" y="35"/>
                      <a:pt x="51" y="35"/>
                    </a:cubicBezTo>
                    <a:cubicBezTo>
                      <a:pt x="52" y="35"/>
                      <a:pt x="53" y="35"/>
                      <a:pt x="53" y="34"/>
                    </a:cubicBezTo>
                    <a:cubicBezTo>
                      <a:pt x="53" y="1"/>
                      <a:pt x="53" y="1"/>
                      <a:pt x="53" y="1"/>
                    </a:cubicBezTo>
                    <a:cubicBezTo>
                      <a:pt x="53" y="0"/>
                      <a:pt x="52" y="0"/>
                      <a:pt x="5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1"/>
              <p:cNvSpPr>
                <a:spLocks/>
              </p:cNvSpPr>
              <p:nvPr/>
            </p:nvSpPr>
            <p:spPr bwMode="auto">
              <a:xfrm>
                <a:off x="6332538" y="1066801"/>
                <a:ext cx="150813" cy="53975"/>
              </a:xfrm>
              <a:custGeom>
                <a:avLst/>
                <a:gdLst>
                  <a:gd name="T0" fmla="*/ 53 w 53"/>
                  <a:gd name="T1" fmla="*/ 18 h 19"/>
                  <a:gd name="T2" fmla="*/ 53 w 53"/>
                  <a:gd name="T3" fmla="*/ 1 h 19"/>
                  <a:gd name="T4" fmla="*/ 51 w 53"/>
                  <a:gd name="T5" fmla="*/ 0 h 19"/>
                  <a:gd name="T6" fmla="*/ 1 w 53"/>
                  <a:gd name="T7" fmla="*/ 0 h 19"/>
                  <a:gd name="T8" fmla="*/ 0 w 53"/>
                  <a:gd name="T9" fmla="*/ 1 h 19"/>
                  <a:gd name="T10" fmla="*/ 0 w 53"/>
                  <a:gd name="T11" fmla="*/ 19 h 19"/>
                  <a:gd name="T12" fmla="*/ 53 w 53"/>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53" h="19">
                    <a:moveTo>
                      <a:pt x="53" y="18"/>
                    </a:moveTo>
                    <a:cubicBezTo>
                      <a:pt x="53" y="1"/>
                      <a:pt x="53" y="1"/>
                      <a:pt x="53" y="1"/>
                    </a:cubicBezTo>
                    <a:cubicBezTo>
                      <a:pt x="53" y="0"/>
                      <a:pt x="52" y="0"/>
                      <a:pt x="51" y="0"/>
                    </a:cubicBezTo>
                    <a:cubicBezTo>
                      <a:pt x="1" y="0"/>
                      <a:pt x="1" y="0"/>
                      <a:pt x="1" y="0"/>
                    </a:cubicBezTo>
                    <a:cubicBezTo>
                      <a:pt x="1" y="0"/>
                      <a:pt x="0" y="0"/>
                      <a:pt x="0" y="1"/>
                    </a:cubicBezTo>
                    <a:cubicBezTo>
                      <a:pt x="0" y="19"/>
                      <a:pt x="0" y="19"/>
                      <a:pt x="0" y="19"/>
                    </a:cubicBezTo>
                    <a:cubicBezTo>
                      <a:pt x="16" y="10"/>
                      <a:pt x="37" y="7"/>
                      <a:pt x="5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2"/>
              <p:cNvSpPr>
                <a:spLocks/>
              </p:cNvSpPr>
              <p:nvPr/>
            </p:nvSpPr>
            <p:spPr bwMode="auto">
              <a:xfrm>
                <a:off x="6134100" y="1208088"/>
                <a:ext cx="138113" cy="103188"/>
              </a:xfrm>
              <a:custGeom>
                <a:avLst/>
                <a:gdLst>
                  <a:gd name="T0" fmla="*/ 2 w 49"/>
                  <a:gd name="T1" fmla="*/ 36 h 36"/>
                  <a:gd name="T2" fmla="*/ 45 w 49"/>
                  <a:gd name="T3" fmla="*/ 36 h 36"/>
                  <a:gd name="T4" fmla="*/ 45 w 49"/>
                  <a:gd name="T5" fmla="*/ 33 h 36"/>
                  <a:gd name="T6" fmla="*/ 48 w 49"/>
                  <a:gd name="T7" fmla="*/ 12 h 36"/>
                  <a:gd name="T8" fmla="*/ 48 w 49"/>
                  <a:gd name="T9" fmla="*/ 9 h 36"/>
                  <a:gd name="T10" fmla="*/ 49 w 49"/>
                  <a:gd name="T11" fmla="*/ 0 h 36"/>
                  <a:gd name="T12" fmla="*/ 2 w 49"/>
                  <a:gd name="T13" fmla="*/ 0 h 36"/>
                  <a:gd name="T14" fmla="*/ 0 w 49"/>
                  <a:gd name="T15" fmla="*/ 2 h 36"/>
                  <a:gd name="T16" fmla="*/ 0 w 49"/>
                  <a:gd name="T17" fmla="*/ 35 h 36"/>
                  <a:gd name="T18" fmla="*/ 2 w 49"/>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6">
                    <a:moveTo>
                      <a:pt x="2" y="36"/>
                    </a:moveTo>
                    <a:cubicBezTo>
                      <a:pt x="45" y="36"/>
                      <a:pt x="45" y="36"/>
                      <a:pt x="45" y="36"/>
                    </a:cubicBezTo>
                    <a:cubicBezTo>
                      <a:pt x="45" y="35"/>
                      <a:pt x="45" y="34"/>
                      <a:pt x="45" y="33"/>
                    </a:cubicBezTo>
                    <a:cubicBezTo>
                      <a:pt x="44" y="27"/>
                      <a:pt x="44" y="17"/>
                      <a:pt x="48" y="12"/>
                    </a:cubicBezTo>
                    <a:cubicBezTo>
                      <a:pt x="48" y="11"/>
                      <a:pt x="48" y="10"/>
                      <a:pt x="48" y="9"/>
                    </a:cubicBezTo>
                    <a:cubicBezTo>
                      <a:pt x="48" y="6"/>
                      <a:pt x="48" y="3"/>
                      <a:pt x="49" y="0"/>
                    </a:cubicBezTo>
                    <a:cubicBezTo>
                      <a:pt x="2" y="0"/>
                      <a:pt x="2" y="0"/>
                      <a:pt x="2" y="0"/>
                    </a:cubicBezTo>
                    <a:cubicBezTo>
                      <a:pt x="1" y="0"/>
                      <a:pt x="0" y="1"/>
                      <a:pt x="0" y="2"/>
                    </a:cubicBezTo>
                    <a:cubicBezTo>
                      <a:pt x="0" y="35"/>
                      <a:pt x="0" y="35"/>
                      <a:pt x="0" y="35"/>
                    </a:cubicBezTo>
                    <a:cubicBezTo>
                      <a:pt x="0" y="36"/>
                      <a:pt x="1"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3"/>
              <p:cNvSpPr>
                <a:spLocks/>
              </p:cNvSpPr>
              <p:nvPr/>
            </p:nvSpPr>
            <p:spPr bwMode="auto">
              <a:xfrm>
                <a:off x="6134100" y="1354138"/>
                <a:ext cx="149225" cy="101600"/>
              </a:xfrm>
              <a:custGeom>
                <a:avLst/>
                <a:gdLst>
                  <a:gd name="T0" fmla="*/ 2 w 53"/>
                  <a:gd name="T1" fmla="*/ 0 h 36"/>
                  <a:gd name="T2" fmla="*/ 0 w 53"/>
                  <a:gd name="T3" fmla="*/ 2 h 36"/>
                  <a:gd name="T4" fmla="*/ 0 w 53"/>
                  <a:gd name="T5" fmla="*/ 34 h 36"/>
                  <a:gd name="T6" fmla="*/ 2 w 53"/>
                  <a:gd name="T7" fmla="*/ 36 h 36"/>
                  <a:gd name="T8" fmla="*/ 51 w 53"/>
                  <a:gd name="T9" fmla="*/ 36 h 36"/>
                  <a:gd name="T10" fmla="*/ 53 w 53"/>
                  <a:gd name="T11" fmla="*/ 34 h 36"/>
                  <a:gd name="T12" fmla="*/ 53 w 53"/>
                  <a:gd name="T13" fmla="*/ 2 h 36"/>
                  <a:gd name="T14" fmla="*/ 51 w 53"/>
                  <a:gd name="T15" fmla="*/ 0 h 36"/>
                  <a:gd name="T16" fmla="*/ 2 w 5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6">
                    <a:moveTo>
                      <a:pt x="2" y="0"/>
                    </a:moveTo>
                    <a:cubicBezTo>
                      <a:pt x="1" y="0"/>
                      <a:pt x="0" y="1"/>
                      <a:pt x="0" y="2"/>
                    </a:cubicBezTo>
                    <a:cubicBezTo>
                      <a:pt x="0" y="34"/>
                      <a:pt x="0" y="34"/>
                      <a:pt x="0" y="34"/>
                    </a:cubicBezTo>
                    <a:cubicBezTo>
                      <a:pt x="0" y="35"/>
                      <a:pt x="1" y="36"/>
                      <a:pt x="2" y="36"/>
                    </a:cubicBezTo>
                    <a:cubicBezTo>
                      <a:pt x="51" y="36"/>
                      <a:pt x="51" y="36"/>
                      <a:pt x="51" y="36"/>
                    </a:cubicBezTo>
                    <a:cubicBezTo>
                      <a:pt x="52" y="36"/>
                      <a:pt x="53" y="35"/>
                      <a:pt x="53" y="34"/>
                    </a:cubicBezTo>
                    <a:cubicBezTo>
                      <a:pt x="53" y="2"/>
                      <a:pt x="53" y="2"/>
                      <a:pt x="53" y="2"/>
                    </a:cubicBezTo>
                    <a:cubicBezTo>
                      <a:pt x="53" y="1"/>
                      <a:pt x="52" y="0"/>
                      <a:pt x="5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Box 31"/>
            <p:cNvSpPr txBox="1"/>
            <p:nvPr/>
          </p:nvSpPr>
          <p:spPr>
            <a:xfrm>
              <a:off x="3610296" y="5225595"/>
              <a:ext cx="2418778" cy="523220"/>
            </a:xfrm>
            <a:prstGeom prst="rect">
              <a:avLst/>
            </a:prstGeom>
            <a:noFill/>
          </p:spPr>
          <p:txBody>
            <a:bodyPr wrap="square" rtlCol="0">
              <a:spAutoFit/>
            </a:bodyPr>
            <a:lstStyle/>
            <a:p>
              <a:r>
                <a:rPr lang="en-US" sz="1400" b="1" dirty="0" smtClean="0">
                  <a:latin typeface="+mj-lt"/>
                </a:rPr>
                <a:t>Action plans due 3/31/17</a:t>
              </a:r>
            </a:p>
            <a:p>
              <a:pPr marL="285750" indent="-285750">
                <a:buFont typeface="Arial" charset="0"/>
                <a:buChar char="•"/>
              </a:pPr>
              <a:endParaRPr lang="en-US" sz="1400" dirty="0">
                <a:solidFill>
                  <a:schemeClr val="tx2"/>
                </a:solidFill>
                <a:latin typeface="+mj-lt"/>
              </a:endParaRPr>
            </a:p>
          </p:txBody>
        </p:sp>
        <p:sp>
          <p:nvSpPr>
            <p:cNvPr id="33" name="Freeform 17"/>
            <p:cNvSpPr>
              <a:spLocks noChangeAspect="1" noEditPoints="1"/>
            </p:cNvSpPr>
            <p:nvPr/>
          </p:nvSpPr>
          <p:spPr bwMode="auto">
            <a:xfrm>
              <a:off x="4040314" y="3087848"/>
              <a:ext cx="489386" cy="457200"/>
            </a:xfrm>
            <a:custGeom>
              <a:avLst/>
              <a:gdLst>
                <a:gd name="T0" fmla="*/ 351 w 351"/>
                <a:gd name="T1" fmla="*/ 0 h 327"/>
                <a:gd name="T2" fmla="*/ 304 w 351"/>
                <a:gd name="T3" fmla="*/ 28 h 327"/>
                <a:gd name="T4" fmla="*/ 271 w 351"/>
                <a:gd name="T5" fmla="*/ 55 h 327"/>
                <a:gd name="T6" fmla="*/ 266 w 351"/>
                <a:gd name="T7" fmla="*/ 53 h 327"/>
                <a:gd name="T8" fmla="*/ 8 w 351"/>
                <a:gd name="T9" fmla="*/ 53 h 327"/>
                <a:gd name="T10" fmla="*/ 0 w 351"/>
                <a:gd name="T11" fmla="*/ 61 h 327"/>
                <a:gd name="T12" fmla="*/ 0 w 351"/>
                <a:gd name="T13" fmla="*/ 319 h 327"/>
                <a:gd name="T14" fmla="*/ 8 w 351"/>
                <a:gd name="T15" fmla="*/ 327 h 327"/>
                <a:gd name="T16" fmla="*/ 266 w 351"/>
                <a:gd name="T17" fmla="*/ 327 h 327"/>
                <a:gd name="T18" fmla="*/ 274 w 351"/>
                <a:gd name="T19" fmla="*/ 319 h 327"/>
                <a:gd name="T20" fmla="*/ 274 w 351"/>
                <a:gd name="T21" fmla="*/ 76 h 327"/>
                <a:gd name="T22" fmla="*/ 351 w 351"/>
                <a:gd name="T23" fmla="*/ 0 h 327"/>
                <a:gd name="T24" fmla="*/ 252 w 351"/>
                <a:gd name="T25" fmla="*/ 297 h 327"/>
                <a:gd name="T26" fmla="*/ 244 w 351"/>
                <a:gd name="T27" fmla="*/ 305 h 327"/>
                <a:gd name="T28" fmla="*/ 30 w 351"/>
                <a:gd name="T29" fmla="*/ 305 h 327"/>
                <a:gd name="T30" fmla="*/ 21 w 351"/>
                <a:gd name="T31" fmla="*/ 297 h 327"/>
                <a:gd name="T32" fmla="*/ 21 w 351"/>
                <a:gd name="T33" fmla="*/ 83 h 327"/>
                <a:gd name="T34" fmla="*/ 30 w 351"/>
                <a:gd name="T35" fmla="*/ 75 h 327"/>
                <a:gd name="T36" fmla="*/ 244 w 351"/>
                <a:gd name="T37" fmla="*/ 75 h 327"/>
                <a:gd name="T38" fmla="*/ 249 w 351"/>
                <a:gd name="T39" fmla="*/ 77 h 327"/>
                <a:gd name="T40" fmla="*/ 160 w 351"/>
                <a:gd name="T41" fmla="*/ 218 h 327"/>
                <a:gd name="T42" fmla="*/ 91 w 351"/>
                <a:gd name="T43" fmla="*/ 149 h 327"/>
                <a:gd name="T44" fmla="*/ 40 w 351"/>
                <a:gd name="T45" fmla="*/ 176 h 327"/>
                <a:gd name="T46" fmla="*/ 137 w 351"/>
                <a:gd name="T47" fmla="*/ 288 h 327"/>
                <a:gd name="T48" fmla="*/ 188 w 351"/>
                <a:gd name="T49" fmla="*/ 260 h 327"/>
                <a:gd name="T50" fmla="*/ 252 w 351"/>
                <a:gd name="T51" fmla="*/ 107 h 327"/>
                <a:gd name="T52" fmla="*/ 252 w 351"/>
                <a:gd name="T53" fmla="*/ 29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327">
                  <a:moveTo>
                    <a:pt x="351" y="0"/>
                  </a:moveTo>
                  <a:cubicBezTo>
                    <a:pt x="337" y="9"/>
                    <a:pt x="318" y="14"/>
                    <a:pt x="304" y="28"/>
                  </a:cubicBezTo>
                  <a:cubicBezTo>
                    <a:pt x="293" y="36"/>
                    <a:pt x="282" y="45"/>
                    <a:pt x="271" y="55"/>
                  </a:cubicBezTo>
                  <a:cubicBezTo>
                    <a:pt x="270" y="54"/>
                    <a:pt x="268" y="53"/>
                    <a:pt x="266" y="53"/>
                  </a:cubicBezTo>
                  <a:cubicBezTo>
                    <a:pt x="8" y="53"/>
                    <a:pt x="8" y="53"/>
                    <a:pt x="8" y="53"/>
                  </a:cubicBezTo>
                  <a:cubicBezTo>
                    <a:pt x="3" y="53"/>
                    <a:pt x="0" y="57"/>
                    <a:pt x="0" y="61"/>
                  </a:cubicBezTo>
                  <a:cubicBezTo>
                    <a:pt x="0" y="319"/>
                    <a:pt x="0" y="319"/>
                    <a:pt x="0" y="319"/>
                  </a:cubicBezTo>
                  <a:cubicBezTo>
                    <a:pt x="0" y="324"/>
                    <a:pt x="3" y="327"/>
                    <a:pt x="8" y="327"/>
                  </a:cubicBezTo>
                  <a:cubicBezTo>
                    <a:pt x="266" y="327"/>
                    <a:pt x="266" y="327"/>
                    <a:pt x="266" y="327"/>
                  </a:cubicBezTo>
                  <a:cubicBezTo>
                    <a:pt x="270" y="327"/>
                    <a:pt x="274" y="324"/>
                    <a:pt x="274" y="319"/>
                  </a:cubicBezTo>
                  <a:cubicBezTo>
                    <a:pt x="274" y="76"/>
                    <a:pt x="274" y="76"/>
                    <a:pt x="274" y="76"/>
                  </a:cubicBezTo>
                  <a:cubicBezTo>
                    <a:pt x="296" y="47"/>
                    <a:pt x="322" y="21"/>
                    <a:pt x="351" y="0"/>
                  </a:cubicBezTo>
                  <a:close/>
                  <a:moveTo>
                    <a:pt x="252" y="297"/>
                  </a:moveTo>
                  <a:cubicBezTo>
                    <a:pt x="252" y="302"/>
                    <a:pt x="248" y="305"/>
                    <a:pt x="244" y="305"/>
                  </a:cubicBezTo>
                  <a:cubicBezTo>
                    <a:pt x="30" y="305"/>
                    <a:pt x="30" y="305"/>
                    <a:pt x="30" y="305"/>
                  </a:cubicBezTo>
                  <a:cubicBezTo>
                    <a:pt x="25" y="305"/>
                    <a:pt x="21" y="302"/>
                    <a:pt x="21" y="297"/>
                  </a:cubicBezTo>
                  <a:cubicBezTo>
                    <a:pt x="21" y="83"/>
                    <a:pt x="21" y="83"/>
                    <a:pt x="21" y="83"/>
                  </a:cubicBezTo>
                  <a:cubicBezTo>
                    <a:pt x="21" y="79"/>
                    <a:pt x="25" y="75"/>
                    <a:pt x="30" y="75"/>
                  </a:cubicBezTo>
                  <a:cubicBezTo>
                    <a:pt x="244" y="75"/>
                    <a:pt x="244" y="75"/>
                    <a:pt x="244" y="75"/>
                  </a:cubicBezTo>
                  <a:cubicBezTo>
                    <a:pt x="246" y="75"/>
                    <a:pt x="248" y="76"/>
                    <a:pt x="249" y="77"/>
                  </a:cubicBezTo>
                  <a:cubicBezTo>
                    <a:pt x="211" y="118"/>
                    <a:pt x="181" y="167"/>
                    <a:pt x="160" y="218"/>
                  </a:cubicBezTo>
                  <a:cubicBezTo>
                    <a:pt x="140" y="190"/>
                    <a:pt x="119" y="164"/>
                    <a:pt x="91" y="149"/>
                  </a:cubicBezTo>
                  <a:cubicBezTo>
                    <a:pt x="86" y="139"/>
                    <a:pt x="49" y="181"/>
                    <a:pt x="40" y="176"/>
                  </a:cubicBezTo>
                  <a:cubicBezTo>
                    <a:pt x="81" y="200"/>
                    <a:pt x="114" y="246"/>
                    <a:pt x="137" y="288"/>
                  </a:cubicBezTo>
                  <a:cubicBezTo>
                    <a:pt x="137" y="288"/>
                    <a:pt x="183" y="265"/>
                    <a:pt x="188" y="260"/>
                  </a:cubicBezTo>
                  <a:cubicBezTo>
                    <a:pt x="200" y="208"/>
                    <a:pt x="222" y="155"/>
                    <a:pt x="252" y="107"/>
                  </a:cubicBezTo>
                  <a:lnTo>
                    <a:pt x="252" y="297"/>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r>
                <a:rPr lang="en-US" dirty="0"/>
                <a:t>  </a:t>
              </a:r>
            </a:p>
          </p:txBody>
        </p:sp>
        <p:sp>
          <p:nvSpPr>
            <p:cNvPr id="34" name="Freeform 38"/>
            <p:cNvSpPr>
              <a:spLocks noChangeAspect="1" noEditPoints="1"/>
            </p:cNvSpPr>
            <p:nvPr/>
          </p:nvSpPr>
          <p:spPr bwMode="auto">
            <a:xfrm>
              <a:off x="240179" y="3212485"/>
              <a:ext cx="640080" cy="500893"/>
            </a:xfrm>
            <a:custGeom>
              <a:avLst/>
              <a:gdLst>
                <a:gd name="T0" fmla="*/ 99 w 476"/>
                <a:gd name="T1" fmla="*/ 0 h 374"/>
                <a:gd name="T2" fmla="*/ 460 w 476"/>
                <a:gd name="T3" fmla="*/ 0 h 374"/>
                <a:gd name="T4" fmla="*/ 460 w 476"/>
                <a:gd name="T5" fmla="*/ 49 h 374"/>
                <a:gd name="T6" fmla="*/ 99 w 476"/>
                <a:gd name="T7" fmla="*/ 49 h 374"/>
                <a:gd name="T8" fmla="*/ 99 w 476"/>
                <a:gd name="T9" fmla="*/ 0 h 374"/>
                <a:gd name="T10" fmla="*/ 447 w 476"/>
                <a:gd name="T11" fmla="*/ 306 h 374"/>
                <a:gd name="T12" fmla="*/ 358 w 476"/>
                <a:gd name="T13" fmla="*/ 306 h 374"/>
                <a:gd name="T14" fmla="*/ 358 w 476"/>
                <a:gd name="T15" fmla="*/ 306 h 374"/>
                <a:gd name="T16" fmla="*/ 372 w 476"/>
                <a:gd name="T17" fmla="*/ 286 h 374"/>
                <a:gd name="T18" fmla="*/ 427 w 476"/>
                <a:gd name="T19" fmla="*/ 286 h 374"/>
                <a:gd name="T20" fmla="*/ 427 w 476"/>
                <a:gd name="T21" fmla="*/ 59 h 374"/>
                <a:gd name="T22" fmla="*/ 447 w 476"/>
                <a:gd name="T23" fmla="*/ 59 h 374"/>
                <a:gd name="T24" fmla="*/ 447 w 476"/>
                <a:gd name="T25" fmla="*/ 306 h 374"/>
                <a:gd name="T26" fmla="*/ 113 w 476"/>
                <a:gd name="T27" fmla="*/ 107 h 374"/>
                <a:gd name="T28" fmla="*/ 113 w 476"/>
                <a:gd name="T29" fmla="*/ 59 h 374"/>
                <a:gd name="T30" fmla="*/ 132 w 476"/>
                <a:gd name="T31" fmla="*/ 59 h 374"/>
                <a:gd name="T32" fmla="*/ 132 w 476"/>
                <a:gd name="T33" fmla="*/ 107 h 374"/>
                <a:gd name="T34" fmla="*/ 124 w 476"/>
                <a:gd name="T35" fmla="*/ 106 h 374"/>
                <a:gd name="T36" fmla="*/ 113 w 476"/>
                <a:gd name="T37" fmla="*/ 107 h 374"/>
                <a:gd name="T38" fmla="*/ 206 w 476"/>
                <a:gd name="T39" fmla="*/ 131 h 374"/>
                <a:gd name="T40" fmla="*/ 338 w 476"/>
                <a:gd name="T41" fmla="*/ 131 h 374"/>
                <a:gd name="T42" fmla="*/ 338 w 476"/>
                <a:gd name="T43" fmla="*/ 150 h 374"/>
                <a:gd name="T44" fmla="*/ 206 w 476"/>
                <a:gd name="T45" fmla="*/ 150 h 374"/>
                <a:gd name="T46" fmla="*/ 206 w 476"/>
                <a:gd name="T47" fmla="*/ 131 h 374"/>
                <a:gd name="T48" fmla="*/ 206 w 476"/>
                <a:gd name="T49" fmla="*/ 90 h 374"/>
                <a:gd name="T50" fmla="*/ 338 w 476"/>
                <a:gd name="T51" fmla="*/ 90 h 374"/>
                <a:gd name="T52" fmla="*/ 338 w 476"/>
                <a:gd name="T53" fmla="*/ 108 h 374"/>
                <a:gd name="T54" fmla="*/ 206 w 476"/>
                <a:gd name="T55" fmla="*/ 108 h 374"/>
                <a:gd name="T56" fmla="*/ 206 w 476"/>
                <a:gd name="T57" fmla="*/ 90 h 374"/>
                <a:gd name="T58" fmla="*/ 203 w 476"/>
                <a:gd name="T59" fmla="*/ 344 h 374"/>
                <a:gd name="T60" fmla="*/ 203 w 476"/>
                <a:gd name="T61" fmla="*/ 374 h 374"/>
                <a:gd name="T62" fmla="*/ 0 w 476"/>
                <a:gd name="T63" fmla="*/ 374 h 374"/>
                <a:gd name="T64" fmla="*/ 86 w 476"/>
                <a:gd name="T65" fmla="*/ 266 h 374"/>
                <a:gd name="T66" fmla="*/ 107 w 476"/>
                <a:gd name="T67" fmla="*/ 282 h 374"/>
                <a:gd name="T68" fmla="*/ 140 w 476"/>
                <a:gd name="T69" fmla="*/ 282 h 374"/>
                <a:gd name="T70" fmla="*/ 161 w 476"/>
                <a:gd name="T71" fmla="*/ 266 h 374"/>
                <a:gd name="T72" fmla="*/ 181 w 476"/>
                <a:gd name="T73" fmla="*/ 271 h 374"/>
                <a:gd name="T74" fmla="*/ 255 w 476"/>
                <a:gd name="T75" fmla="*/ 287 h 374"/>
                <a:gd name="T76" fmla="*/ 271 w 476"/>
                <a:gd name="T77" fmla="*/ 285 h 374"/>
                <a:gd name="T78" fmla="*/ 320 w 476"/>
                <a:gd name="T79" fmla="*/ 251 h 374"/>
                <a:gd name="T80" fmla="*/ 332 w 476"/>
                <a:gd name="T81" fmla="*/ 246 h 374"/>
                <a:gd name="T82" fmla="*/ 376 w 476"/>
                <a:gd name="T83" fmla="*/ 75 h 374"/>
                <a:gd name="T84" fmla="*/ 384 w 476"/>
                <a:gd name="T85" fmla="*/ 77 h 374"/>
                <a:gd name="T86" fmla="*/ 352 w 476"/>
                <a:gd name="T87" fmla="*/ 251 h 374"/>
                <a:gd name="T88" fmla="*/ 359 w 476"/>
                <a:gd name="T89" fmla="*/ 258 h 374"/>
                <a:gd name="T90" fmla="*/ 352 w 476"/>
                <a:gd name="T91" fmla="*/ 297 h 374"/>
                <a:gd name="T92" fmla="*/ 287 w 476"/>
                <a:gd name="T93" fmla="*/ 343 h 374"/>
                <a:gd name="T94" fmla="*/ 263 w 476"/>
                <a:gd name="T95" fmla="*/ 347 h 374"/>
                <a:gd name="T96" fmla="*/ 212 w 476"/>
                <a:gd name="T97" fmla="*/ 338 h 374"/>
                <a:gd name="T98" fmla="*/ 203 w 476"/>
                <a:gd name="T99" fmla="*/ 344 h 374"/>
                <a:gd name="T100" fmla="*/ 124 w 476"/>
                <a:gd name="T101" fmla="*/ 270 h 374"/>
                <a:gd name="T102" fmla="*/ 160 w 476"/>
                <a:gd name="T103" fmla="*/ 251 h 374"/>
                <a:gd name="T104" fmla="*/ 160 w 476"/>
                <a:gd name="T105" fmla="*/ 251 h 374"/>
                <a:gd name="T106" fmla="*/ 195 w 476"/>
                <a:gd name="T107" fmla="*/ 239 h 374"/>
                <a:gd name="T108" fmla="*/ 196 w 476"/>
                <a:gd name="T109" fmla="*/ 231 h 374"/>
                <a:gd name="T110" fmla="*/ 180 w 476"/>
                <a:gd name="T111" fmla="*/ 152 h 374"/>
                <a:gd name="T112" fmla="*/ 124 w 476"/>
                <a:gd name="T113" fmla="*/ 116 h 374"/>
                <a:gd name="T114" fmla="*/ 67 w 476"/>
                <a:gd name="T115" fmla="*/ 152 h 374"/>
                <a:gd name="T116" fmla="*/ 51 w 476"/>
                <a:gd name="T117" fmla="*/ 231 h 374"/>
                <a:gd name="T118" fmla="*/ 53 w 476"/>
                <a:gd name="T119" fmla="*/ 239 h 374"/>
                <a:gd name="T120" fmla="*/ 87 w 476"/>
                <a:gd name="T121" fmla="*/ 251 h 374"/>
                <a:gd name="T122" fmla="*/ 87 w 476"/>
                <a:gd name="T123" fmla="*/ 251 h 374"/>
                <a:gd name="T124" fmla="*/ 124 w 476"/>
                <a:gd name="T125" fmla="*/ 27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374">
                  <a:moveTo>
                    <a:pt x="99" y="0"/>
                  </a:moveTo>
                  <a:cubicBezTo>
                    <a:pt x="206" y="0"/>
                    <a:pt x="353" y="0"/>
                    <a:pt x="460" y="0"/>
                  </a:cubicBezTo>
                  <a:cubicBezTo>
                    <a:pt x="476" y="9"/>
                    <a:pt x="475" y="41"/>
                    <a:pt x="460" y="49"/>
                  </a:cubicBezTo>
                  <a:cubicBezTo>
                    <a:pt x="353" y="49"/>
                    <a:pt x="206" y="49"/>
                    <a:pt x="99" y="49"/>
                  </a:cubicBezTo>
                  <a:cubicBezTo>
                    <a:pt x="85" y="41"/>
                    <a:pt x="84" y="9"/>
                    <a:pt x="99" y="0"/>
                  </a:cubicBezTo>
                  <a:close/>
                  <a:moveTo>
                    <a:pt x="447" y="306"/>
                  </a:moveTo>
                  <a:cubicBezTo>
                    <a:pt x="358" y="306"/>
                    <a:pt x="358" y="306"/>
                    <a:pt x="358" y="306"/>
                  </a:cubicBezTo>
                  <a:cubicBezTo>
                    <a:pt x="358" y="306"/>
                    <a:pt x="358" y="306"/>
                    <a:pt x="358" y="306"/>
                  </a:cubicBezTo>
                  <a:cubicBezTo>
                    <a:pt x="365" y="301"/>
                    <a:pt x="370" y="294"/>
                    <a:pt x="372" y="286"/>
                  </a:cubicBezTo>
                  <a:cubicBezTo>
                    <a:pt x="427" y="286"/>
                    <a:pt x="427" y="286"/>
                    <a:pt x="427" y="286"/>
                  </a:cubicBezTo>
                  <a:cubicBezTo>
                    <a:pt x="427" y="210"/>
                    <a:pt x="427" y="134"/>
                    <a:pt x="427" y="59"/>
                  </a:cubicBezTo>
                  <a:cubicBezTo>
                    <a:pt x="447" y="59"/>
                    <a:pt x="447" y="59"/>
                    <a:pt x="447" y="59"/>
                  </a:cubicBezTo>
                  <a:cubicBezTo>
                    <a:pt x="447" y="141"/>
                    <a:pt x="447" y="223"/>
                    <a:pt x="447" y="306"/>
                  </a:cubicBezTo>
                  <a:close/>
                  <a:moveTo>
                    <a:pt x="113" y="107"/>
                  </a:moveTo>
                  <a:cubicBezTo>
                    <a:pt x="113" y="59"/>
                    <a:pt x="113" y="59"/>
                    <a:pt x="113" y="59"/>
                  </a:cubicBezTo>
                  <a:cubicBezTo>
                    <a:pt x="132" y="59"/>
                    <a:pt x="132" y="59"/>
                    <a:pt x="132" y="59"/>
                  </a:cubicBezTo>
                  <a:cubicBezTo>
                    <a:pt x="132" y="107"/>
                    <a:pt x="132" y="107"/>
                    <a:pt x="132" y="107"/>
                  </a:cubicBezTo>
                  <a:cubicBezTo>
                    <a:pt x="129" y="106"/>
                    <a:pt x="127" y="106"/>
                    <a:pt x="124" y="106"/>
                  </a:cubicBezTo>
                  <a:cubicBezTo>
                    <a:pt x="120" y="106"/>
                    <a:pt x="116" y="106"/>
                    <a:pt x="113" y="107"/>
                  </a:cubicBezTo>
                  <a:close/>
                  <a:moveTo>
                    <a:pt x="206" y="131"/>
                  </a:moveTo>
                  <a:cubicBezTo>
                    <a:pt x="338" y="131"/>
                    <a:pt x="338" y="131"/>
                    <a:pt x="338" y="131"/>
                  </a:cubicBezTo>
                  <a:cubicBezTo>
                    <a:pt x="338" y="150"/>
                    <a:pt x="338" y="150"/>
                    <a:pt x="338" y="150"/>
                  </a:cubicBezTo>
                  <a:cubicBezTo>
                    <a:pt x="206" y="150"/>
                    <a:pt x="206" y="150"/>
                    <a:pt x="206" y="150"/>
                  </a:cubicBezTo>
                  <a:cubicBezTo>
                    <a:pt x="206" y="131"/>
                    <a:pt x="206" y="131"/>
                    <a:pt x="206" y="131"/>
                  </a:cubicBezTo>
                  <a:close/>
                  <a:moveTo>
                    <a:pt x="206" y="90"/>
                  </a:moveTo>
                  <a:cubicBezTo>
                    <a:pt x="338" y="90"/>
                    <a:pt x="338" y="90"/>
                    <a:pt x="338" y="90"/>
                  </a:cubicBezTo>
                  <a:cubicBezTo>
                    <a:pt x="338" y="108"/>
                    <a:pt x="338" y="108"/>
                    <a:pt x="338" y="108"/>
                  </a:cubicBezTo>
                  <a:cubicBezTo>
                    <a:pt x="206" y="108"/>
                    <a:pt x="206" y="108"/>
                    <a:pt x="206" y="108"/>
                  </a:cubicBezTo>
                  <a:cubicBezTo>
                    <a:pt x="206" y="90"/>
                    <a:pt x="206" y="90"/>
                    <a:pt x="206" y="90"/>
                  </a:cubicBezTo>
                  <a:close/>
                  <a:moveTo>
                    <a:pt x="203" y="344"/>
                  </a:moveTo>
                  <a:cubicBezTo>
                    <a:pt x="203" y="374"/>
                    <a:pt x="203" y="374"/>
                    <a:pt x="203" y="374"/>
                  </a:cubicBezTo>
                  <a:cubicBezTo>
                    <a:pt x="0" y="374"/>
                    <a:pt x="0" y="374"/>
                    <a:pt x="0" y="374"/>
                  </a:cubicBezTo>
                  <a:cubicBezTo>
                    <a:pt x="3" y="314"/>
                    <a:pt x="30" y="287"/>
                    <a:pt x="86" y="266"/>
                  </a:cubicBezTo>
                  <a:cubicBezTo>
                    <a:pt x="92" y="273"/>
                    <a:pt x="99" y="279"/>
                    <a:pt x="107" y="282"/>
                  </a:cubicBezTo>
                  <a:cubicBezTo>
                    <a:pt x="116" y="285"/>
                    <a:pt x="132" y="285"/>
                    <a:pt x="140" y="282"/>
                  </a:cubicBezTo>
                  <a:cubicBezTo>
                    <a:pt x="148" y="279"/>
                    <a:pt x="155" y="273"/>
                    <a:pt x="161" y="266"/>
                  </a:cubicBezTo>
                  <a:cubicBezTo>
                    <a:pt x="181" y="271"/>
                    <a:pt x="181" y="271"/>
                    <a:pt x="181" y="271"/>
                  </a:cubicBezTo>
                  <a:cubicBezTo>
                    <a:pt x="255" y="287"/>
                    <a:pt x="255" y="287"/>
                    <a:pt x="255" y="287"/>
                  </a:cubicBezTo>
                  <a:cubicBezTo>
                    <a:pt x="263" y="289"/>
                    <a:pt x="268" y="288"/>
                    <a:pt x="271" y="285"/>
                  </a:cubicBezTo>
                  <a:cubicBezTo>
                    <a:pt x="320" y="251"/>
                    <a:pt x="320" y="251"/>
                    <a:pt x="320" y="251"/>
                  </a:cubicBezTo>
                  <a:cubicBezTo>
                    <a:pt x="324" y="248"/>
                    <a:pt x="328" y="247"/>
                    <a:pt x="332" y="246"/>
                  </a:cubicBezTo>
                  <a:cubicBezTo>
                    <a:pt x="376" y="75"/>
                    <a:pt x="376" y="75"/>
                    <a:pt x="376" y="75"/>
                  </a:cubicBezTo>
                  <a:cubicBezTo>
                    <a:pt x="379" y="61"/>
                    <a:pt x="387" y="63"/>
                    <a:pt x="384" y="77"/>
                  </a:cubicBezTo>
                  <a:cubicBezTo>
                    <a:pt x="352" y="251"/>
                    <a:pt x="352" y="251"/>
                    <a:pt x="352" y="251"/>
                  </a:cubicBezTo>
                  <a:cubicBezTo>
                    <a:pt x="355" y="253"/>
                    <a:pt x="357" y="255"/>
                    <a:pt x="359" y="258"/>
                  </a:cubicBezTo>
                  <a:cubicBezTo>
                    <a:pt x="368" y="271"/>
                    <a:pt x="365" y="288"/>
                    <a:pt x="352" y="297"/>
                  </a:cubicBezTo>
                  <a:cubicBezTo>
                    <a:pt x="287" y="343"/>
                    <a:pt x="287" y="343"/>
                    <a:pt x="287" y="343"/>
                  </a:cubicBezTo>
                  <a:cubicBezTo>
                    <a:pt x="280" y="348"/>
                    <a:pt x="272" y="349"/>
                    <a:pt x="263" y="347"/>
                  </a:cubicBezTo>
                  <a:cubicBezTo>
                    <a:pt x="212" y="338"/>
                    <a:pt x="212" y="338"/>
                    <a:pt x="212" y="338"/>
                  </a:cubicBezTo>
                  <a:cubicBezTo>
                    <a:pt x="206" y="336"/>
                    <a:pt x="203" y="339"/>
                    <a:pt x="203" y="344"/>
                  </a:cubicBezTo>
                  <a:close/>
                  <a:moveTo>
                    <a:pt x="124" y="270"/>
                  </a:moveTo>
                  <a:cubicBezTo>
                    <a:pt x="137" y="270"/>
                    <a:pt x="150" y="262"/>
                    <a:pt x="160" y="251"/>
                  </a:cubicBezTo>
                  <a:cubicBezTo>
                    <a:pt x="160" y="251"/>
                    <a:pt x="160" y="251"/>
                    <a:pt x="160" y="251"/>
                  </a:cubicBezTo>
                  <a:cubicBezTo>
                    <a:pt x="169" y="249"/>
                    <a:pt x="188" y="246"/>
                    <a:pt x="195" y="239"/>
                  </a:cubicBezTo>
                  <a:cubicBezTo>
                    <a:pt x="198" y="236"/>
                    <a:pt x="200" y="232"/>
                    <a:pt x="196" y="231"/>
                  </a:cubicBezTo>
                  <a:cubicBezTo>
                    <a:pt x="178" y="226"/>
                    <a:pt x="190" y="179"/>
                    <a:pt x="180" y="152"/>
                  </a:cubicBezTo>
                  <a:cubicBezTo>
                    <a:pt x="171" y="128"/>
                    <a:pt x="145" y="116"/>
                    <a:pt x="124" y="116"/>
                  </a:cubicBezTo>
                  <a:cubicBezTo>
                    <a:pt x="102" y="116"/>
                    <a:pt x="77" y="128"/>
                    <a:pt x="67" y="152"/>
                  </a:cubicBezTo>
                  <a:cubicBezTo>
                    <a:pt x="57" y="179"/>
                    <a:pt x="69" y="226"/>
                    <a:pt x="51" y="231"/>
                  </a:cubicBezTo>
                  <a:cubicBezTo>
                    <a:pt x="47" y="232"/>
                    <a:pt x="49" y="236"/>
                    <a:pt x="53" y="239"/>
                  </a:cubicBezTo>
                  <a:cubicBezTo>
                    <a:pt x="60" y="246"/>
                    <a:pt x="78" y="249"/>
                    <a:pt x="87" y="251"/>
                  </a:cubicBezTo>
                  <a:cubicBezTo>
                    <a:pt x="87" y="251"/>
                    <a:pt x="87" y="251"/>
                    <a:pt x="87" y="251"/>
                  </a:cubicBezTo>
                  <a:cubicBezTo>
                    <a:pt x="97" y="262"/>
                    <a:pt x="110" y="270"/>
                    <a:pt x="124" y="27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35" name="Group 34"/>
            <p:cNvGrpSpPr>
              <a:grpSpLocks noChangeAspect="1"/>
            </p:cNvGrpSpPr>
            <p:nvPr/>
          </p:nvGrpSpPr>
          <p:grpSpPr>
            <a:xfrm>
              <a:off x="5580025" y="3166294"/>
              <a:ext cx="775024" cy="457200"/>
              <a:chOff x="2220913" y="3776663"/>
              <a:chExt cx="1165226" cy="687387"/>
            </a:xfrm>
            <a:solidFill>
              <a:schemeClr val="tx1"/>
            </a:solidFill>
          </p:grpSpPr>
          <p:sp>
            <p:nvSpPr>
              <p:cNvPr id="36" name="Freeform 109"/>
              <p:cNvSpPr>
                <a:spLocks noEditPoints="1"/>
              </p:cNvSpPr>
              <p:nvPr/>
            </p:nvSpPr>
            <p:spPr bwMode="auto">
              <a:xfrm>
                <a:off x="2220913" y="3776663"/>
                <a:ext cx="541338" cy="460375"/>
              </a:xfrm>
              <a:custGeom>
                <a:avLst/>
                <a:gdLst>
                  <a:gd name="T0" fmla="*/ 145 w 237"/>
                  <a:gd name="T1" fmla="*/ 145 h 202"/>
                  <a:gd name="T2" fmla="*/ 237 w 237"/>
                  <a:gd name="T3" fmla="*/ 39 h 202"/>
                  <a:gd name="T4" fmla="*/ 130 w 237"/>
                  <a:gd name="T5" fmla="*/ 0 h 202"/>
                  <a:gd name="T6" fmla="*/ 0 w 237"/>
                  <a:gd name="T7" fmla="*/ 91 h 202"/>
                  <a:gd name="T8" fmla="*/ 18 w 237"/>
                  <a:gd name="T9" fmla="*/ 137 h 202"/>
                  <a:gd name="T10" fmla="*/ 24 w 237"/>
                  <a:gd name="T11" fmla="*/ 144 h 202"/>
                  <a:gd name="T12" fmla="*/ 21 w 237"/>
                  <a:gd name="T13" fmla="*/ 202 h 202"/>
                  <a:gd name="T14" fmla="*/ 84 w 237"/>
                  <a:gd name="T15" fmla="*/ 176 h 202"/>
                  <a:gd name="T16" fmla="*/ 130 w 237"/>
                  <a:gd name="T17" fmla="*/ 182 h 202"/>
                  <a:gd name="T18" fmla="*/ 153 w 237"/>
                  <a:gd name="T19" fmla="*/ 180 h 202"/>
                  <a:gd name="T20" fmla="*/ 145 w 237"/>
                  <a:gd name="T21" fmla="*/ 145 h 202"/>
                  <a:gd name="T22" fmla="*/ 70 w 237"/>
                  <a:gd name="T23" fmla="*/ 112 h 202"/>
                  <a:gd name="T24" fmla="*/ 52 w 237"/>
                  <a:gd name="T25" fmla="*/ 95 h 202"/>
                  <a:gd name="T26" fmla="*/ 70 w 237"/>
                  <a:gd name="T27" fmla="*/ 79 h 202"/>
                  <a:gd name="T28" fmla="*/ 88 w 237"/>
                  <a:gd name="T29" fmla="*/ 95 h 202"/>
                  <a:gd name="T30" fmla="*/ 70 w 237"/>
                  <a:gd name="T31" fmla="*/ 112 h 202"/>
                  <a:gd name="T32" fmla="*/ 130 w 237"/>
                  <a:gd name="T33" fmla="*/ 112 h 202"/>
                  <a:gd name="T34" fmla="*/ 112 w 237"/>
                  <a:gd name="T35" fmla="*/ 95 h 202"/>
                  <a:gd name="T36" fmla="*/ 130 w 237"/>
                  <a:gd name="T37" fmla="*/ 79 h 202"/>
                  <a:gd name="T38" fmla="*/ 148 w 237"/>
                  <a:gd name="T39" fmla="*/ 95 h 202"/>
                  <a:gd name="T40" fmla="*/ 130 w 237"/>
                  <a:gd name="T41" fmla="*/ 11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202">
                    <a:moveTo>
                      <a:pt x="145" y="145"/>
                    </a:moveTo>
                    <a:cubicBezTo>
                      <a:pt x="145" y="99"/>
                      <a:pt x="183" y="59"/>
                      <a:pt x="237" y="39"/>
                    </a:cubicBezTo>
                    <a:cubicBezTo>
                      <a:pt x="213" y="15"/>
                      <a:pt x="174" y="0"/>
                      <a:pt x="130" y="0"/>
                    </a:cubicBezTo>
                    <a:cubicBezTo>
                      <a:pt x="58" y="0"/>
                      <a:pt x="0" y="40"/>
                      <a:pt x="0" y="91"/>
                    </a:cubicBezTo>
                    <a:cubicBezTo>
                      <a:pt x="0" y="108"/>
                      <a:pt x="7" y="123"/>
                      <a:pt x="18" y="137"/>
                    </a:cubicBezTo>
                    <a:cubicBezTo>
                      <a:pt x="20" y="139"/>
                      <a:pt x="22" y="141"/>
                      <a:pt x="24" y="144"/>
                    </a:cubicBezTo>
                    <a:cubicBezTo>
                      <a:pt x="31" y="150"/>
                      <a:pt x="35" y="183"/>
                      <a:pt x="21" y="202"/>
                    </a:cubicBezTo>
                    <a:cubicBezTo>
                      <a:pt x="42" y="198"/>
                      <a:pt x="69" y="188"/>
                      <a:pt x="84" y="176"/>
                    </a:cubicBezTo>
                    <a:cubicBezTo>
                      <a:pt x="98" y="179"/>
                      <a:pt x="114" y="182"/>
                      <a:pt x="130" y="182"/>
                    </a:cubicBezTo>
                    <a:cubicBezTo>
                      <a:pt x="138" y="182"/>
                      <a:pt x="146" y="181"/>
                      <a:pt x="153" y="180"/>
                    </a:cubicBezTo>
                    <a:cubicBezTo>
                      <a:pt x="148" y="169"/>
                      <a:pt x="145" y="157"/>
                      <a:pt x="145" y="145"/>
                    </a:cubicBezTo>
                    <a:close/>
                    <a:moveTo>
                      <a:pt x="70" y="112"/>
                    </a:moveTo>
                    <a:cubicBezTo>
                      <a:pt x="60" y="112"/>
                      <a:pt x="52" y="105"/>
                      <a:pt x="52" y="95"/>
                    </a:cubicBezTo>
                    <a:cubicBezTo>
                      <a:pt x="52" y="86"/>
                      <a:pt x="60" y="79"/>
                      <a:pt x="70" y="79"/>
                    </a:cubicBezTo>
                    <a:cubicBezTo>
                      <a:pt x="80" y="79"/>
                      <a:pt x="88" y="86"/>
                      <a:pt x="88" y="95"/>
                    </a:cubicBezTo>
                    <a:cubicBezTo>
                      <a:pt x="88" y="105"/>
                      <a:pt x="80" y="112"/>
                      <a:pt x="70" y="112"/>
                    </a:cubicBezTo>
                    <a:close/>
                    <a:moveTo>
                      <a:pt x="130" y="112"/>
                    </a:moveTo>
                    <a:cubicBezTo>
                      <a:pt x="120" y="112"/>
                      <a:pt x="112" y="105"/>
                      <a:pt x="112" y="95"/>
                    </a:cubicBezTo>
                    <a:cubicBezTo>
                      <a:pt x="112" y="86"/>
                      <a:pt x="120" y="79"/>
                      <a:pt x="130" y="79"/>
                    </a:cubicBezTo>
                    <a:cubicBezTo>
                      <a:pt x="140" y="79"/>
                      <a:pt x="148" y="86"/>
                      <a:pt x="148" y="95"/>
                    </a:cubicBezTo>
                    <a:cubicBezTo>
                      <a:pt x="148" y="105"/>
                      <a:pt x="140" y="112"/>
                      <a:pt x="13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10"/>
              <p:cNvSpPr>
                <a:spLocks noEditPoints="1"/>
              </p:cNvSpPr>
              <p:nvPr/>
            </p:nvSpPr>
            <p:spPr bwMode="auto">
              <a:xfrm>
                <a:off x="2606676" y="3857625"/>
                <a:ext cx="779463" cy="606425"/>
              </a:xfrm>
              <a:custGeom>
                <a:avLst/>
                <a:gdLst>
                  <a:gd name="T0" fmla="*/ 0 w 341"/>
                  <a:gd name="T1" fmla="*/ 119 h 265"/>
                  <a:gd name="T2" fmla="*/ 171 w 341"/>
                  <a:gd name="T3" fmla="*/ 238 h 265"/>
                  <a:gd name="T4" fmla="*/ 231 w 341"/>
                  <a:gd name="T5" fmla="*/ 231 h 265"/>
                  <a:gd name="T6" fmla="*/ 314 w 341"/>
                  <a:gd name="T7" fmla="*/ 265 h 265"/>
                  <a:gd name="T8" fmla="*/ 309 w 341"/>
                  <a:gd name="T9" fmla="*/ 188 h 265"/>
                  <a:gd name="T10" fmla="*/ 318 w 341"/>
                  <a:gd name="T11" fmla="*/ 180 h 265"/>
                  <a:gd name="T12" fmla="*/ 341 w 341"/>
                  <a:gd name="T13" fmla="*/ 119 h 265"/>
                  <a:gd name="T14" fmla="*/ 171 w 341"/>
                  <a:gd name="T15" fmla="*/ 0 h 265"/>
                  <a:gd name="T16" fmla="*/ 0 w 341"/>
                  <a:gd name="T17" fmla="*/ 119 h 265"/>
                  <a:gd name="T18" fmla="*/ 225 w 341"/>
                  <a:gd name="T19" fmla="*/ 125 h 265"/>
                  <a:gd name="T20" fmla="*/ 249 w 341"/>
                  <a:gd name="T21" fmla="*/ 104 h 265"/>
                  <a:gd name="T22" fmla="*/ 273 w 341"/>
                  <a:gd name="T23" fmla="*/ 125 h 265"/>
                  <a:gd name="T24" fmla="*/ 249 w 341"/>
                  <a:gd name="T25" fmla="*/ 147 h 265"/>
                  <a:gd name="T26" fmla="*/ 225 w 341"/>
                  <a:gd name="T27" fmla="*/ 125 h 265"/>
                  <a:gd name="T28" fmla="*/ 147 w 341"/>
                  <a:gd name="T29" fmla="*/ 125 h 265"/>
                  <a:gd name="T30" fmla="*/ 170 w 341"/>
                  <a:gd name="T31" fmla="*/ 104 h 265"/>
                  <a:gd name="T32" fmla="*/ 194 w 341"/>
                  <a:gd name="T33" fmla="*/ 125 h 265"/>
                  <a:gd name="T34" fmla="*/ 170 w 341"/>
                  <a:gd name="T35" fmla="*/ 147 h 265"/>
                  <a:gd name="T36" fmla="*/ 147 w 341"/>
                  <a:gd name="T37" fmla="*/ 125 h 265"/>
                  <a:gd name="T38" fmla="*/ 68 w 341"/>
                  <a:gd name="T39" fmla="*/ 125 h 265"/>
                  <a:gd name="T40" fmla="*/ 92 w 341"/>
                  <a:gd name="T41" fmla="*/ 104 h 265"/>
                  <a:gd name="T42" fmla="*/ 116 w 341"/>
                  <a:gd name="T43" fmla="*/ 125 h 265"/>
                  <a:gd name="T44" fmla="*/ 92 w 341"/>
                  <a:gd name="T45" fmla="*/ 147 h 265"/>
                  <a:gd name="T46" fmla="*/ 68 w 341"/>
                  <a:gd name="T47" fmla="*/ 12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1" h="265">
                    <a:moveTo>
                      <a:pt x="0" y="119"/>
                    </a:moveTo>
                    <a:cubicBezTo>
                      <a:pt x="0" y="185"/>
                      <a:pt x="76" y="238"/>
                      <a:pt x="171" y="238"/>
                    </a:cubicBezTo>
                    <a:cubicBezTo>
                      <a:pt x="192" y="238"/>
                      <a:pt x="212" y="236"/>
                      <a:pt x="231" y="231"/>
                    </a:cubicBezTo>
                    <a:cubicBezTo>
                      <a:pt x="251" y="246"/>
                      <a:pt x="286" y="260"/>
                      <a:pt x="314" y="265"/>
                    </a:cubicBezTo>
                    <a:cubicBezTo>
                      <a:pt x="296" y="241"/>
                      <a:pt x="300" y="197"/>
                      <a:pt x="309" y="188"/>
                    </a:cubicBezTo>
                    <a:cubicBezTo>
                      <a:pt x="312" y="186"/>
                      <a:pt x="315" y="183"/>
                      <a:pt x="318" y="180"/>
                    </a:cubicBezTo>
                    <a:cubicBezTo>
                      <a:pt x="333" y="162"/>
                      <a:pt x="341" y="141"/>
                      <a:pt x="341" y="119"/>
                    </a:cubicBezTo>
                    <a:cubicBezTo>
                      <a:pt x="341" y="53"/>
                      <a:pt x="265" y="0"/>
                      <a:pt x="171" y="0"/>
                    </a:cubicBezTo>
                    <a:cubicBezTo>
                      <a:pt x="76" y="0"/>
                      <a:pt x="0" y="53"/>
                      <a:pt x="0" y="119"/>
                    </a:cubicBezTo>
                    <a:close/>
                    <a:moveTo>
                      <a:pt x="225" y="125"/>
                    </a:moveTo>
                    <a:cubicBezTo>
                      <a:pt x="225" y="113"/>
                      <a:pt x="236" y="104"/>
                      <a:pt x="249" y="104"/>
                    </a:cubicBezTo>
                    <a:cubicBezTo>
                      <a:pt x="262" y="104"/>
                      <a:pt x="273" y="113"/>
                      <a:pt x="273" y="125"/>
                    </a:cubicBezTo>
                    <a:cubicBezTo>
                      <a:pt x="273" y="137"/>
                      <a:pt x="262" y="147"/>
                      <a:pt x="249" y="147"/>
                    </a:cubicBezTo>
                    <a:cubicBezTo>
                      <a:pt x="236" y="147"/>
                      <a:pt x="225" y="137"/>
                      <a:pt x="225" y="125"/>
                    </a:cubicBezTo>
                    <a:close/>
                    <a:moveTo>
                      <a:pt x="147" y="125"/>
                    </a:moveTo>
                    <a:cubicBezTo>
                      <a:pt x="147" y="113"/>
                      <a:pt x="157" y="104"/>
                      <a:pt x="170" y="104"/>
                    </a:cubicBezTo>
                    <a:cubicBezTo>
                      <a:pt x="184" y="104"/>
                      <a:pt x="194" y="113"/>
                      <a:pt x="194" y="125"/>
                    </a:cubicBezTo>
                    <a:cubicBezTo>
                      <a:pt x="194" y="137"/>
                      <a:pt x="184" y="147"/>
                      <a:pt x="170" y="147"/>
                    </a:cubicBezTo>
                    <a:cubicBezTo>
                      <a:pt x="157" y="147"/>
                      <a:pt x="147" y="137"/>
                      <a:pt x="147" y="125"/>
                    </a:cubicBezTo>
                    <a:close/>
                    <a:moveTo>
                      <a:pt x="68" y="125"/>
                    </a:moveTo>
                    <a:cubicBezTo>
                      <a:pt x="68" y="113"/>
                      <a:pt x="79" y="104"/>
                      <a:pt x="92" y="104"/>
                    </a:cubicBezTo>
                    <a:cubicBezTo>
                      <a:pt x="105" y="104"/>
                      <a:pt x="116" y="113"/>
                      <a:pt x="116" y="125"/>
                    </a:cubicBezTo>
                    <a:cubicBezTo>
                      <a:pt x="116" y="137"/>
                      <a:pt x="105" y="147"/>
                      <a:pt x="92" y="147"/>
                    </a:cubicBezTo>
                    <a:cubicBezTo>
                      <a:pt x="79" y="147"/>
                      <a:pt x="68" y="137"/>
                      <a:pt x="6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8" name="Freeform 7"/>
            <p:cNvSpPr>
              <a:spLocks noEditPoints="1"/>
            </p:cNvSpPr>
            <p:nvPr/>
          </p:nvSpPr>
          <p:spPr bwMode="auto">
            <a:xfrm>
              <a:off x="2842515" y="1883821"/>
              <a:ext cx="921483" cy="501620"/>
            </a:xfrm>
            <a:custGeom>
              <a:avLst/>
              <a:gdLst>
                <a:gd name="T0" fmla="*/ 76 w 442"/>
                <a:gd name="T1" fmla="*/ 81 h 239"/>
                <a:gd name="T2" fmla="*/ 53 w 442"/>
                <a:gd name="T3" fmla="*/ 57 h 239"/>
                <a:gd name="T4" fmla="*/ 30 w 442"/>
                <a:gd name="T5" fmla="*/ 81 h 239"/>
                <a:gd name="T6" fmla="*/ 76 w 442"/>
                <a:gd name="T7" fmla="*/ 81 h 239"/>
                <a:gd name="T8" fmla="*/ 0 w 442"/>
                <a:gd name="T9" fmla="*/ 178 h 239"/>
                <a:gd name="T10" fmla="*/ 0 w 442"/>
                <a:gd name="T11" fmla="*/ 173 h 239"/>
                <a:gd name="T12" fmla="*/ 6 w 442"/>
                <a:gd name="T13" fmla="*/ 136 h 239"/>
                <a:gd name="T14" fmla="*/ 31 w 442"/>
                <a:gd name="T15" fmla="*/ 118 h 239"/>
                <a:gd name="T16" fmla="*/ 35 w 442"/>
                <a:gd name="T17" fmla="*/ 118 h 239"/>
                <a:gd name="T18" fmla="*/ 71 w 442"/>
                <a:gd name="T19" fmla="*/ 118 h 239"/>
                <a:gd name="T20" fmla="*/ 75 w 442"/>
                <a:gd name="T21" fmla="*/ 118 h 239"/>
                <a:gd name="T22" fmla="*/ 90 w 442"/>
                <a:gd name="T23" fmla="*/ 123 h 239"/>
                <a:gd name="T24" fmla="*/ 83 w 442"/>
                <a:gd name="T25" fmla="*/ 150 h 239"/>
                <a:gd name="T26" fmla="*/ 0 w 442"/>
                <a:gd name="T27" fmla="*/ 178 h 239"/>
                <a:gd name="T28" fmla="*/ 184 w 442"/>
                <a:gd name="T29" fmla="*/ 56 h 239"/>
                <a:gd name="T30" fmla="*/ 155 w 442"/>
                <a:gd name="T31" fmla="*/ 27 h 239"/>
                <a:gd name="T32" fmla="*/ 127 w 442"/>
                <a:gd name="T33" fmla="*/ 56 h 239"/>
                <a:gd name="T34" fmla="*/ 184 w 442"/>
                <a:gd name="T35" fmla="*/ 56 h 239"/>
                <a:gd name="T36" fmla="*/ 90 w 442"/>
                <a:gd name="T37" fmla="*/ 148 h 239"/>
                <a:gd name="T38" fmla="*/ 97 w 442"/>
                <a:gd name="T39" fmla="*/ 124 h 239"/>
                <a:gd name="T40" fmla="*/ 128 w 442"/>
                <a:gd name="T41" fmla="*/ 102 h 239"/>
                <a:gd name="T42" fmla="*/ 133 w 442"/>
                <a:gd name="T43" fmla="*/ 102 h 239"/>
                <a:gd name="T44" fmla="*/ 177 w 442"/>
                <a:gd name="T45" fmla="*/ 102 h 239"/>
                <a:gd name="T46" fmla="*/ 183 w 442"/>
                <a:gd name="T47" fmla="*/ 102 h 239"/>
                <a:gd name="T48" fmla="*/ 200 w 442"/>
                <a:gd name="T49" fmla="*/ 107 h 239"/>
                <a:gd name="T50" fmla="*/ 198 w 442"/>
                <a:gd name="T51" fmla="*/ 111 h 239"/>
                <a:gd name="T52" fmla="*/ 188 w 442"/>
                <a:gd name="T53" fmla="*/ 167 h 239"/>
                <a:gd name="T54" fmla="*/ 188 w 442"/>
                <a:gd name="T55" fmla="*/ 183 h 239"/>
                <a:gd name="T56" fmla="*/ 187 w 442"/>
                <a:gd name="T57" fmla="*/ 183 h 239"/>
                <a:gd name="T58" fmla="*/ 143 w 442"/>
                <a:gd name="T59" fmla="*/ 145 h 239"/>
                <a:gd name="T60" fmla="*/ 130 w 442"/>
                <a:gd name="T61" fmla="*/ 134 h 239"/>
                <a:gd name="T62" fmla="*/ 90 w 442"/>
                <a:gd name="T63" fmla="*/ 148 h 239"/>
                <a:gd name="T64" fmla="*/ 308 w 442"/>
                <a:gd name="T65" fmla="*/ 34 h 239"/>
                <a:gd name="T66" fmla="*/ 274 w 442"/>
                <a:gd name="T67" fmla="*/ 0 h 239"/>
                <a:gd name="T68" fmla="*/ 240 w 442"/>
                <a:gd name="T69" fmla="*/ 34 h 239"/>
                <a:gd name="T70" fmla="*/ 308 w 442"/>
                <a:gd name="T71" fmla="*/ 34 h 239"/>
                <a:gd name="T72" fmla="*/ 196 w 442"/>
                <a:gd name="T73" fmla="*/ 180 h 239"/>
                <a:gd name="T74" fmla="*/ 196 w 442"/>
                <a:gd name="T75" fmla="*/ 167 h 239"/>
                <a:gd name="T76" fmla="*/ 205 w 442"/>
                <a:gd name="T77" fmla="*/ 114 h 239"/>
                <a:gd name="T78" fmla="*/ 242 w 442"/>
                <a:gd name="T79" fmla="*/ 88 h 239"/>
                <a:gd name="T80" fmla="*/ 248 w 442"/>
                <a:gd name="T81" fmla="*/ 88 h 239"/>
                <a:gd name="T82" fmla="*/ 299 w 442"/>
                <a:gd name="T83" fmla="*/ 88 h 239"/>
                <a:gd name="T84" fmla="*/ 305 w 442"/>
                <a:gd name="T85" fmla="*/ 88 h 239"/>
                <a:gd name="T86" fmla="*/ 342 w 442"/>
                <a:gd name="T87" fmla="*/ 114 h 239"/>
                <a:gd name="T88" fmla="*/ 346 w 442"/>
                <a:gd name="T89" fmla="*/ 123 h 239"/>
                <a:gd name="T90" fmla="*/ 196 w 442"/>
                <a:gd name="T91" fmla="*/ 180 h 239"/>
                <a:gd name="T92" fmla="*/ 347 w 442"/>
                <a:gd name="T93" fmla="*/ 96 h 239"/>
                <a:gd name="T94" fmla="*/ 360 w 442"/>
                <a:gd name="T95" fmla="*/ 129 h 239"/>
                <a:gd name="T96" fmla="*/ 185 w 442"/>
                <a:gd name="T97" fmla="*/ 195 h 239"/>
                <a:gd name="T98" fmla="*/ 136 w 442"/>
                <a:gd name="T99" fmla="*/ 153 h 239"/>
                <a:gd name="T100" fmla="*/ 128 w 442"/>
                <a:gd name="T101" fmla="*/ 146 h 239"/>
                <a:gd name="T102" fmla="*/ 118 w 442"/>
                <a:gd name="T103" fmla="*/ 149 h 239"/>
                <a:gd name="T104" fmla="*/ 1 w 442"/>
                <a:gd name="T105" fmla="*/ 188 h 239"/>
                <a:gd name="T106" fmla="*/ 13 w 442"/>
                <a:gd name="T107" fmla="*/ 224 h 239"/>
                <a:gd name="T108" fmla="*/ 120 w 442"/>
                <a:gd name="T109" fmla="*/ 189 h 239"/>
                <a:gd name="T110" fmla="*/ 169 w 442"/>
                <a:gd name="T111" fmla="*/ 231 h 239"/>
                <a:gd name="T112" fmla="*/ 178 w 442"/>
                <a:gd name="T113" fmla="*/ 239 h 239"/>
                <a:gd name="T114" fmla="*/ 189 w 442"/>
                <a:gd name="T115" fmla="*/ 235 h 239"/>
                <a:gd name="T116" fmla="*/ 373 w 442"/>
                <a:gd name="T117" fmla="*/ 164 h 239"/>
                <a:gd name="T118" fmla="*/ 385 w 442"/>
                <a:gd name="T119" fmla="*/ 195 h 239"/>
                <a:gd name="T120" fmla="*/ 442 w 442"/>
                <a:gd name="T121" fmla="*/ 114 h 239"/>
                <a:gd name="T122" fmla="*/ 347 w 442"/>
                <a:gd name="T123" fmla="*/ 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239">
                  <a:moveTo>
                    <a:pt x="76" y="81"/>
                  </a:moveTo>
                  <a:cubicBezTo>
                    <a:pt x="76" y="68"/>
                    <a:pt x="68" y="57"/>
                    <a:pt x="53" y="57"/>
                  </a:cubicBezTo>
                  <a:cubicBezTo>
                    <a:pt x="38" y="57"/>
                    <a:pt x="30" y="68"/>
                    <a:pt x="30" y="81"/>
                  </a:cubicBezTo>
                  <a:cubicBezTo>
                    <a:pt x="30" y="131"/>
                    <a:pt x="77" y="130"/>
                    <a:pt x="76" y="81"/>
                  </a:cubicBezTo>
                  <a:close/>
                  <a:moveTo>
                    <a:pt x="0" y="178"/>
                  </a:moveTo>
                  <a:cubicBezTo>
                    <a:pt x="0" y="173"/>
                    <a:pt x="0" y="173"/>
                    <a:pt x="0" y="173"/>
                  </a:cubicBezTo>
                  <a:cubicBezTo>
                    <a:pt x="0" y="160"/>
                    <a:pt x="0" y="146"/>
                    <a:pt x="6" y="136"/>
                  </a:cubicBezTo>
                  <a:cubicBezTo>
                    <a:pt x="11" y="126"/>
                    <a:pt x="20" y="118"/>
                    <a:pt x="31" y="118"/>
                  </a:cubicBezTo>
                  <a:cubicBezTo>
                    <a:pt x="35" y="118"/>
                    <a:pt x="35" y="118"/>
                    <a:pt x="35" y="118"/>
                  </a:cubicBezTo>
                  <a:cubicBezTo>
                    <a:pt x="46" y="127"/>
                    <a:pt x="61" y="127"/>
                    <a:pt x="71" y="118"/>
                  </a:cubicBezTo>
                  <a:cubicBezTo>
                    <a:pt x="75" y="118"/>
                    <a:pt x="75" y="118"/>
                    <a:pt x="75" y="118"/>
                  </a:cubicBezTo>
                  <a:cubicBezTo>
                    <a:pt x="81" y="118"/>
                    <a:pt x="86" y="120"/>
                    <a:pt x="90" y="123"/>
                  </a:cubicBezTo>
                  <a:cubicBezTo>
                    <a:pt x="86" y="131"/>
                    <a:pt x="84" y="141"/>
                    <a:pt x="83" y="150"/>
                  </a:cubicBezTo>
                  <a:cubicBezTo>
                    <a:pt x="0" y="178"/>
                    <a:pt x="0" y="178"/>
                    <a:pt x="0" y="178"/>
                  </a:cubicBezTo>
                  <a:close/>
                  <a:moveTo>
                    <a:pt x="184" y="56"/>
                  </a:moveTo>
                  <a:cubicBezTo>
                    <a:pt x="184" y="40"/>
                    <a:pt x="173" y="27"/>
                    <a:pt x="155" y="27"/>
                  </a:cubicBezTo>
                  <a:cubicBezTo>
                    <a:pt x="137" y="27"/>
                    <a:pt x="127" y="40"/>
                    <a:pt x="127" y="56"/>
                  </a:cubicBezTo>
                  <a:cubicBezTo>
                    <a:pt x="127" y="118"/>
                    <a:pt x="185" y="117"/>
                    <a:pt x="184" y="56"/>
                  </a:cubicBezTo>
                  <a:close/>
                  <a:moveTo>
                    <a:pt x="90" y="148"/>
                  </a:moveTo>
                  <a:cubicBezTo>
                    <a:pt x="91" y="139"/>
                    <a:pt x="93" y="131"/>
                    <a:pt x="97" y="124"/>
                  </a:cubicBezTo>
                  <a:cubicBezTo>
                    <a:pt x="103" y="113"/>
                    <a:pt x="115" y="102"/>
                    <a:pt x="128" y="102"/>
                  </a:cubicBezTo>
                  <a:cubicBezTo>
                    <a:pt x="133" y="102"/>
                    <a:pt x="133" y="102"/>
                    <a:pt x="133" y="102"/>
                  </a:cubicBezTo>
                  <a:cubicBezTo>
                    <a:pt x="146" y="114"/>
                    <a:pt x="165" y="114"/>
                    <a:pt x="177" y="102"/>
                  </a:cubicBezTo>
                  <a:cubicBezTo>
                    <a:pt x="183" y="102"/>
                    <a:pt x="183" y="102"/>
                    <a:pt x="183" y="102"/>
                  </a:cubicBezTo>
                  <a:cubicBezTo>
                    <a:pt x="189" y="102"/>
                    <a:pt x="195" y="104"/>
                    <a:pt x="200" y="107"/>
                  </a:cubicBezTo>
                  <a:cubicBezTo>
                    <a:pt x="199" y="109"/>
                    <a:pt x="198" y="110"/>
                    <a:pt x="198" y="111"/>
                  </a:cubicBezTo>
                  <a:cubicBezTo>
                    <a:pt x="189" y="127"/>
                    <a:pt x="188" y="149"/>
                    <a:pt x="188" y="167"/>
                  </a:cubicBezTo>
                  <a:cubicBezTo>
                    <a:pt x="188" y="183"/>
                    <a:pt x="188" y="183"/>
                    <a:pt x="188" y="183"/>
                  </a:cubicBezTo>
                  <a:cubicBezTo>
                    <a:pt x="187" y="183"/>
                    <a:pt x="187" y="183"/>
                    <a:pt x="187" y="183"/>
                  </a:cubicBezTo>
                  <a:cubicBezTo>
                    <a:pt x="143" y="145"/>
                    <a:pt x="143" y="145"/>
                    <a:pt x="143" y="145"/>
                  </a:cubicBezTo>
                  <a:cubicBezTo>
                    <a:pt x="130" y="134"/>
                    <a:pt x="130" y="134"/>
                    <a:pt x="130" y="134"/>
                  </a:cubicBezTo>
                  <a:cubicBezTo>
                    <a:pt x="90" y="148"/>
                    <a:pt x="90" y="148"/>
                    <a:pt x="90" y="148"/>
                  </a:cubicBezTo>
                  <a:close/>
                  <a:moveTo>
                    <a:pt x="308" y="34"/>
                  </a:moveTo>
                  <a:cubicBezTo>
                    <a:pt x="307" y="16"/>
                    <a:pt x="294" y="0"/>
                    <a:pt x="274" y="0"/>
                  </a:cubicBezTo>
                  <a:cubicBezTo>
                    <a:pt x="252" y="0"/>
                    <a:pt x="240" y="15"/>
                    <a:pt x="240" y="34"/>
                  </a:cubicBezTo>
                  <a:cubicBezTo>
                    <a:pt x="240" y="107"/>
                    <a:pt x="308" y="106"/>
                    <a:pt x="308" y="34"/>
                  </a:cubicBezTo>
                  <a:close/>
                  <a:moveTo>
                    <a:pt x="196" y="180"/>
                  </a:moveTo>
                  <a:cubicBezTo>
                    <a:pt x="196" y="167"/>
                    <a:pt x="196" y="167"/>
                    <a:pt x="196" y="167"/>
                  </a:cubicBezTo>
                  <a:cubicBezTo>
                    <a:pt x="196" y="149"/>
                    <a:pt x="197" y="129"/>
                    <a:pt x="205" y="114"/>
                  </a:cubicBezTo>
                  <a:cubicBezTo>
                    <a:pt x="212" y="100"/>
                    <a:pt x="226" y="88"/>
                    <a:pt x="242" y="88"/>
                  </a:cubicBezTo>
                  <a:cubicBezTo>
                    <a:pt x="248" y="88"/>
                    <a:pt x="248" y="88"/>
                    <a:pt x="248" y="88"/>
                  </a:cubicBezTo>
                  <a:cubicBezTo>
                    <a:pt x="263" y="102"/>
                    <a:pt x="285" y="102"/>
                    <a:pt x="299" y="88"/>
                  </a:cubicBezTo>
                  <a:cubicBezTo>
                    <a:pt x="305" y="88"/>
                    <a:pt x="305" y="88"/>
                    <a:pt x="305" y="88"/>
                  </a:cubicBezTo>
                  <a:cubicBezTo>
                    <a:pt x="321" y="88"/>
                    <a:pt x="335" y="100"/>
                    <a:pt x="342" y="114"/>
                  </a:cubicBezTo>
                  <a:cubicBezTo>
                    <a:pt x="344" y="117"/>
                    <a:pt x="345" y="120"/>
                    <a:pt x="346" y="123"/>
                  </a:cubicBezTo>
                  <a:cubicBezTo>
                    <a:pt x="196" y="180"/>
                    <a:pt x="196" y="180"/>
                    <a:pt x="196" y="180"/>
                  </a:cubicBezTo>
                  <a:close/>
                  <a:moveTo>
                    <a:pt x="347" y="96"/>
                  </a:moveTo>
                  <a:cubicBezTo>
                    <a:pt x="360" y="129"/>
                    <a:pt x="360" y="129"/>
                    <a:pt x="360" y="129"/>
                  </a:cubicBezTo>
                  <a:cubicBezTo>
                    <a:pt x="185" y="195"/>
                    <a:pt x="185" y="195"/>
                    <a:pt x="185" y="195"/>
                  </a:cubicBezTo>
                  <a:cubicBezTo>
                    <a:pt x="136" y="153"/>
                    <a:pt x="136" y="153"/>
                    <a:pt x="136" y="153"/>
                  </a:cubicBezTo>
                  <a:cubicBezTo>
                    <a:pt x="128" y="146"/>
                    <a:pt x="128" y="146"/>
                    <a:pt x="128" y="146"/>
                  </a:cubicBezTo>
                  <a:cubicBezTo>
                    <a:pt x="118" y="149"/>
                    <a:pt x="118" y="149"/>
                    <a:pt x="118" y="149"/>
                  </a:cubicBezTo>
                  <a:cubicBezTo>
                    <a:pt x="1" y="188"/>
                    <a:pt x="1" y="188"/>
                    <a:pt x="1" y="188"/>
                  </a:cubicBezTo>
                  <a:cubicBezTo>
                    <a:pt x="13" y="224"/>
                    <a:pt x="13" y="224"/>
                    <a:pt x="13" y="224"/>
                  </a:cubicBezTo>
                  <a:cubicBezTo>
                    <a:pt x="120" y="189"/>
                    <a:pt x="120" y="189"/>
                    <a:pt x="120" y="189"/>
                  </a:cubicBezTo>
                  <a:cubicBezTo>
                    <a:pt x="169" y="231"/>
                    <a:pt x="169" y="231"/>
                    <a:pt x="169" y="231"/>
                  </a:cubicBezTo>
                  <a:cubicBezTo>
                    <a:pt x="178" y="239"/>
                    <a:pt x="178" y="239"/>
                    <a:pt x="178" y="239"/>
                  </a:cubicBezTo>
                  <a:cubicBezTo>
                    <a:pt x="189" y="235"/>
                    <a:pt x="189" y="235"/>
                    <a:pt x="189" y="235"/>
                  </a:cubicBezTo>
                  <a:cubicBezTo>
                    <a:pt x="373" y="164"/>
                    <a:pt x="373" y="164"/>
                    <a:pt x="373" y="164"/>
                  </a:cubicBezTo>
                  <a:cubicBezTo>
                    <a:pt x="385" y="195"/>
                    <a:pt x="385" y="195"/>
                    <a:pt x="385" y="195"/>
                  </a:cubicBezTo>
                  <a:cubicBezTo>
                    <a:pt x="442" y="114"/>
                    <a:pt x="442" y="114"/>
                    <a:pt x="442" y="114"/>
                  </a:cubicBezTo>
                  <a:cubicBezTo>
                    <a:pt x="347" y="96"/>
                    <a:pt x="347" y="96"/>
                    <a:pt x="347" y="96"/>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9" name="TextBox 38"/>
            <p:cNvSpPr txBox="1"/>
            <p:nvPr/>
          </p:nvSpPr>
          <p:spPr>
            <a:xfrm>
              <a:off x="5428617" y="3719556"/>
              <a:ext cx="1334422" cy="954107"/>
            </a:xfrm>
            <a:prstGeom prst="rect">
              <a:avLst/>
            </a:prstGeom>
            <a:noFill/>
          </p:spPr>
          <p:txBody>
            <a:bodyPr wrap="square" rtlCol="0">
              <a:spAutoFit/>
            </a:bodyPr>
            <a:lstStyle/>
            <a:p>
              <a:r>
                <a:rPr lang="en-US" sz="1400" dirty="0" smtClean="0"/>
                <a:t>Promising practices series </a:t>
              </a:r>
              <a:endParaRPr lang="en-US" sz="1400" b="1" i="1" dirty="0"/>
            </a:p>
            <a:p>
              <a:r>
                <a:rPr lang="en-US" sz="1400" dirty="0"/>
                <a:t>   </a:t>
              </a:r>
            </a:p>
            <a:p>
              <a:pPr marL="285750" indent="-285750">
                <a:buFont typeface="Arial" charset="0"/>
                <a:buChar char="•"/>
              </a:pPr>
              <a:endParaRPr lang="en-US" sz="1400" dirty="0">
                <a:solidFill>
                  <a:schemeClr val="tx2"/>
                </a:solidFill>
              </a:endParaRPr>
            </a:p>
          </p:txBody>
        </p:sp>
        <p:sp>
          <p:nvSpPr>
            <p:cNvPr id="40" name="Freeform 17"/>
            <p:cNvSpPr>
              <a:spLocks noChangeAspect="1" noEditPoints="1"/>
            </p:cNvSpPr>
            <p:nvPr/>
          </p:nvSpPr>
          <p:spPr bwMode="auto">
            <a:xfrm>
              <a:off x="7634784" y="3135840"/>
              <a:ext cx="489386" cy="457200"/>
            </a:xfrm>
            <a:custGeom>
              <a:avLst/>
              <a:gdLst>
                <a:gd name="T0" fmla="*/ 351 w 351"/>
                <a:gd name="T1" fmla="*/ 0 h 327"/>
                <a:gd name="T2" fmla="*/ 304 w 351"/>
                <a:gd name="T3" fmla="*/ 28 h 327"/>
                <a:gd name="T4" fmla="*/ 271 w 351"/>
                <a:gd name="T5" fmla="*/ 55 h 327"/>
                <a:gd name="T6" fmla="*/ 266 w 351"/>
                <a:gd name="T7" fmla="*/ 53 h 327"/>
                <a:gd name="T8" fmla="*/ 8 w 351"/>
                <a:gd name="T9" fmla="*/ 53 h 327"/>
                <a:gd name="T10" fmla="*/ 0 w 351"/>
                <a:gd name="T11" fmla="*/ 61 h 327"/>
                <a:gd name="T12" fmla="*/ 0 w 351"/>
                <a:gd name="T13" fmla="*/ 319 h 327"/>
                <a:gd name="T14" fmla="*/ 8 w 351"/>
                <a:gd name="T15" fmla="*/ 327 h 327"/>
                <a:gd name="T16" fmla="*/ 266 w 351"/>
                <a:gd name="T17" fmla="*/ 327 h 327"/>
                <a:gd name="T18" fmla="*/ 274 w 351"/>
                <a:gd name="T19" fmla="*/ 319 h 327"/>
                <a:gd name="T20" fmla="*/ 274 w 351"/>
                <a:gd name="T21" fmla="*/ 76 h 327"/>
                <a:gd name="T22" fmla="*/ 351 w 351"/>
                <a:gd name="T23" fmla="*/ 0 h 327"/>
                <a:gd name="T24" fmla="*/ 252 w 351"/>
                <a:gd name="T25" fmla="*/ 297 h 327"/>
                <a:gd name="T26" fmla="*/ 244 w 351"/>
                <a:gd name="T27" fmla="*/ 305 h 327"/>
                <a:gd name="T28" fmla="*/ 30 w 351"/>
                <a:gd name="T29" fmla="*/ 305 h 327"/>
                <a:gd name="T30" fmla="*/ 21 w 351"/>
                <a:gd name="T31" fmla="*/ 297 h 327"/>
                <a:gd name="T32" fmla="*/ 21 w 351"/>
                <a:gd name="T33" fmla="*/ 83 h 327"/>
                <a:gd name="T34" fmla="*/ 30 w 351"/>
                <a:gd name="T35" fmla="*/ 75 h 327"/>
                <a:gd name="T36" fmla="*/ 244 w 351"/>
                <a:gd name="T37" fmla="*/ 75 h 327"/>
                <a:gd name="T38" fmla="*/ 249 w 351"/>
                <a:gd name="T39" fmla="*/ 77 h 327"/>
                <a:gd name="T40" fmla="*/ 160 w 351"/>
                <a:gd name="T41" fmla="*/ 218 h 327"/>
                <a:gd name="T42" fmla="*/ 91 w 351"/>
                <a:gd name="T43" fmla="*/ 149 h 327"/>
                <a:gd name="T44" fmla="*/ 40 w 351"/>
                <a:gd name="T45" fmla="*/ 176 h 327"/>
                <a:gd name="T46" fmla="*/ 137 w 351"/>
                <a:gd name="T47" fmla="*/ 288 h 327"/>
                <a:gd name="T48" fmla="*/ 188 w 351"/>
                <a:gd name="T49" fmla="*/ 260 h 327"/>
                <a:gd name="T50" fmla="*/ 252 w 351"/>
                <a:gd name="T51" fmla="*/ 107 h 327"/>
                <a:gd name="T52" fmla="*/ 252 w 351"/>
                <a:gd name="T53" fmla="*/ 29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327">
                  <a:moveTo>
                    <a:pt x="351" y="0"/>
                  </a:moveTo>
                  <a:cubicBezTo>
                    <a:pt x="337" y="9"/>
                    <a:pt x="318" y="14"/>
                    <a:pt x="304" y="28"/>
                  </a:cubicBezTo>
                  <a:cubicBezTo>
                    <a:pt x="293" y="36"/>
                    <a:pt x="282" y="45"/>
                    <a:pt x="271" y="55"/>
                  </a:cubicBezTo>
                  <a:cubicBezTo>
                    <a:pt x="270" y="54"/>
                    <a:pt x="268" y="53"/>
                    <a:pt x="266" y="53"/>
                  </a:cubicBezTo>
                  <a:cubicBezTo>
                    <a:pt x="8" y="53"/>
                    <a:pt x="8" y="53"/>
                    <a:pt x="8" y="53"/>
                  </a:cubicBezTo>
                  <a:cubicBezTo>
                    <a:pt x="3" y="53"/>
                    <a:pt x="0" y="57"/>
                    <a:pt x="0" y="61"/>
                  </a:cubicBezTo>
                  <a:cubicBezTo>
                    <a:pt x="0" y="319"/>
                    <a:pt x="0" y="319"/>
                    <a:pt x="0" y="319"/>
                  </a:cubicBezTo>
                  <a:cubicBezTo>
                    <a:pt x="0" y="324"/>
                    <a:pt x="3" y="327"/>
                    <a:pt x="8" y="327"/>
                  </a:cubicBezTo>
                  <a:cubicBezTo>
                    <a:pt x="266" y="327"/>
                    <a:pt x="266" y="327"/>
                    <a:pt x="266" y="327"/>
                  </a:cubicBezTo>
                  <a:cubicBezTo>
                    <a:pt x="270" y="327"/>
                    <a:pt x="274" y="324"/>
                    <a:pt x="274" y="319"/>
                  </a:cubicBezTo>
                  <a:cubicBezTo>
                    <a:pt x="274" y="76"/>
                    <a:pt x="274" y="76"/>
                    <a:pt x="274" y="76"/>
                  </a:cubicBezTo>
                  <a:cubicBezTo>
                    <a:pt x="296" y="47"/>
                    <a:pt x="322" y="21"/>
                    <a:pt x="351" y="0"/>
                  </a:cubicBezTo>
                  <a:close/>
                  <a:moveTo>
                    <a:pt x="252" y="297"/>
                  </a:moveTo>
                  <a:cubicBezTo>
                    <a:pt x="252" y="302"/>
                    <a:pt x="248" y="305"/>
                    <a:pt x="244" y="305"/>
                  </a:cubicBezTo>
                  <a:cubicBezTo>
                    <a:pt x="30" y="305"/>
                    <a:pt x="30" y="305"/>
                    <a:pt x="30" y="305"/>
                  </a:cubicBezTo>
                  <a:cubicBezTo>
                    <a:pt x="25" y="305"/>
                    <a:pt x="21" y="302"/>
                    <a:pt x="21" y="297"/>
                  </a:cubicBezTo>
                  <a:cubicBezTo>
                    <a:pt x="21" y="83"/>
                    <a:pt x="21" y="83"/>
                    <a:pt x="21" y="83"/>
                  </a:cubicBezTo>
                  <a:cubicBezTo>
                    <a:pt x="21" y="79"/>
                    <a:pt x="25" y="75"/>
                    <a:pt x="30" y="75"/>
                  </a:cubicBezTo>
                  <a:cubicBezTo>
                    <a:pt x="244" y="75"/>
                    <a:pt x="244" y="75"/>
                    <a:pt x="244" y="75"/>
                  </a:cubicBezTo>
                  <a:cubicBezTo>
                    <a:pt x="246" y="75"/>
                    <a:pt x="248" y="76"/>
                    <a:pt x="249" y="77"/>
                  </a:cubicBezTo>
                  <a:cubicBezTo>
                    <a:pt x="211" y="118"/>
                    <a:pt x="181" y="167"/>
                    <a:pt x="160" y="218"/>
                  </a:cubicBezTo>
                  <a:cubicBezTo>
                    <a:pt x="140" y="190"/>
                    <a:pt x="119" y="164"/>
                    <a:pt x="91" y="149"/>
                  </a:cubicBezTo>
                  <a:cubicBezTo>
                    <a:pt x="86" y="139"/>
                    <a:pt x="49" y="181"/>
                    <a:pt x="40" y="176"/>
                  </a:cubicBezTo>
                  <a:cubicBezTo>
                    <a:pt x="81" y="200"/>
                    <a:pt x="114" y="246"/>
                    <a:pt x="137" y="288"/>
                  </a:cubicBezTo>
                  <a:cubicBezTo>
                    <a:pt x="137" y="288"/>
                    <a:pt x="183" y="265"/>
                    <a:pt x="188" y="260"/>
                  </a:cubicBezTo>
                  <a:cubicBezTo>
                    <a:pt x="200" y="208"/>
                    <a:pt x="222" y="155"/>
                    <a:pt x="252" y="107"/>
                  </a:cubicBezTo>
                  <a:lnTo>
                    <a:pt x="252" y="297"/>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r>
                <a:rPr lang="en-US" dirty="0"/>
                <a:t>  </a:t>
              </a:r>
            </a:p>
          </p:txBody>
        </p:sp>
        <p:sp>
          <p:nvSpPr>
            <p:cNvPr id="41" name="TextBox 40"/>
            <p:cNvSpPr txBox="1"/>
            <p:nvPr/>
          </p:nvSpPr>
          <p:spPr>
            <a:xfrm>
              <a:off x="7296545" y="3708162"/>
              <a:ext cx="1165087" cy="1600438"/>
            </a:xfrm>
            <a:prstGeom prst="rect">
              <a:avLst/>
            </a:prstGeom>
            <a:noFill/>
          </p:spPr>
          <p:txBody>
            <a:bodyPr wrap="square" rtlCol="0">
              <a:spAutoFit/>
            </a:bodyPr>
            <a:lstStyle/>
            <a:p>
              <a:r>
                <a:rPr lang="en-US" sz="1400" dirty="0"/>
                <a:t>Conduct </a:t>
              </a:r>
              <a:r>
                <a:rPr lang="en-US" sz="1400" dirty="0" smtClean="0"/>
                <a:t>check-in meetings based on 2017 FEVS</a:t>
              </a:r>
              <a:endParaRPr lang="en-US" sz="1400" dirty="0"/>
            </a:p>
            <a:p>
              <a:r>
                <a:rPr lang="en-US" sz="1400" dirty="0"/>
                <a:t>   </a:t>
              </a:r>
            </a:p>
            <a:p>
              <a:pPr marL="285750" indent="-285750">
                <a:buFont typeface="Arial" charset="0"/>
                <a:buChar char="•"/>
              </a:pPr>
              <a:endParaRPr lang="en-US" sz="1400" dirty="0">
                <a:solidFill>
                  <a:schemeClr val="tx2"/>
                </a:solidFill>
              </a:endParaRPr>
            </a:p>
          </p:txBody>
        </p:sp>
        <p:sp>
          <p:nvSpPr>
            <p:cNvPr id="43" name="TextBox 42"/>
            <p:cNvSpPr txBox="1"/>
            <p:nvPr/>
          </p:nvSpPr>
          <p:spPr>
            <a:xfrm>
              <a:off x="-30285" y="2575565"/>
              <a:ext cx="1181009" cy="369332"/>
            </a:xfrm>
            <a:prstGeom prst="rect">
              <a:avLst/>
            </a:prstGeom>
            <a:noFill/>
          </p:spPr>
          <p:txBody>
            <a:bodyPr wrap="square" rtlCol="0">
              <a:spAutoFit/>
            </a:bodyPr>
            <a:lstStyle/>
            <a:p>
              <a:pPr algn="ctr"/>
              <a:r>
                <a:rPr lang="en-US" dirty="0" smtClean="0">
                  <a:solidFill>
                    <a:schemeClr val="bg1"/>
                  </a:solidFill>
                </a:rPr>
                <a:t>October</a:t>
              </a:r>
              <a:endParaRPr lang="en-US" dirty="0">
                <a:solidFill>
                  <a:schemeClr val="bg1"/>
                </a:solidFill>
              </a:endParaRPr>
            </a:p>
          </p:txBody>
        </p:sp>
      </p:grpSp>
      <p:sp>
        <p:nvSpPr>
          <p:cNvPr id="45" name="TextBox 44"/>
          <p:cNvSpPr txBox="1"/>
          <p:nvPr/>
        </p:nvSpPr>
        <p:spPr>
          <a:xfrm>
            <a:off x="-10298" y="1693945"/>
            <a:ext cx="1911488" cy="461665"/>
          </a:xfrm>
          <a:prstGeom prst="rect">
            <a:avLst/>
          </a:prstGeom>
          <a:noFill/>
        </p:spPr>
        <p:txBody>
          <a:bodyPr wrap="square" rtlCol="0">
            <a:spAutoFit/>
          </a:bodyPr>
          <a:lstStyle/>
          <a:p>
            <a:r>
              <a:rPr lang="en-US" sz="1200" b="1" dirty="0" smtClean="0">
                <a:solidFill>
                  <a:schemeClr val="tx2"/>
                </a:solidFill>
                <a:latin typeface="Calibri Light" panose="020F0302020204030204" pitchFamily="34" charset="0"/>
              </a:rPr>
              <a:t>Start FY17 </a:t>
            </a:r>
            <a:r>
              <a:rPr lang="en-US" sz="1200" b="1" dirty="0">
                <a:solidFill>
                  <a:schemeClr val="tx2"/>
                </a:solidFill>
                <a:latin typeface="Calibri Light" panose="020F0302020204030204" pitchFamily="34" charset="0"/>
              </a:rPr>
              <a:t>Employee </a:t>
            </a:r>
            <a:r>
              <a:rPr lang="en-US" sz="1200" b="1" dirty="0" smtClean="0">
                <a:solidFill>
                  <a:schemeClr val="tx2"/>
                </a:solidFill>
                <a:latin typeface="Calibri Light" panose="020F0302020204030204" pitchFamily="34" charset="0"/>
              </a:rPr>
              <a:t>Engagement </a:t>
            </a:r>
            <a:r>
              <a:rPr lang="en-US" sz="1200" b="1" dirty="0">
                <a:solidFill>
                  <a:schemeClr val="tx2"/>
                </a:solidFill>
                <a:latin typeface="Calibri Light" panose="020F0302020204030204" pitchFamily="34" charset="0"/>
              </a:rPr>
              <a:t>Cycle</a:t>
            </a:r>
          </a:p>
        </p:txBody>
      </p:sp>
      <p:sp>
        <p:nvSpPr>
          <p:cNvPr id="44" name="Slide Number Placeholder 3"/>
          <p:cNvSpPr>
            <a:spLocks noGrp="1"/>
          </p:cNvSpPr>
          <p:nvPr>
            <p:ph type="sldNum" sz="quarter" idx="4294967295"/>
          </p:nvPr>
        </p:nvSpPr>
        <p:spPr>
          <a:xfrm>
            <a:off x="7010400" y="6473174"/>
            <a:ext cx="2133600" cy="365125"/>
          </a:xfrm>
          <a:prstGeom prst="rect">
            <a:avLst/>
          </a:prstGeom>
        </p:spPr>
        <p:txBody>
          <a:bodyPr/>
          <a:lstStyle/>
          <a:p>
            <a:pPr algn="r"/>
            <a:r>
              <a:rPr lang="en-US" sz="1400" dirty="0" smtClean="0">
                <a:solidFill>
                  <a:schemeClr val="bg1"/>
                </a:solidFill>
              </a:rPr>
              <a:t>11</a:t>
            </a:r>
            <a:endParaRPr lang="en-US" sz="1400" dirty="0">
              <a:solidFill>
                <a:schemeClr val="bg1"/>
              </a:solidFill>
            </a:endParaRPr>
          </a:p>
        </p:txBody>
      </p:sp>
    </p:spTree>
    <p:extLst>
      <p:ext uri="{BB962C8B-B14F-4D97-AF65-F5344CB8AC3E}">
        <p14:creationId xmlns:p14="http://schemas.microsoft.com/office/powerpoint/2010/main" val="3764591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342900" indent="-342900">
              <a:buSzPct val="100000"/>
              <a:buFont typeface="Arial" panose="020B0604020202020204" pitchFamily="34" charset="0"/>
              <a:buChar char="•"/>
            </a:pPr>
            <a:r>
              <a:rPr lang="en-US" dirty="0" smtClean="0">
                <a:latin typeface="Calibri" panose="020F0502020204030204" pitchFamily="34" charset="0"/>
              </a:rPr>
              <a:t>How does NSF continue to maintain its progress in the coming year?</a:t>
            </a:r>
          </a:p>
          <a:p>
            <a:pPr marL="342900" indent="-342900">
              <a:buSzPct val="100000"/>
              <a:buFont typeface="Arial" panose="020B0604020202020204" pitchFamily="34" charset="0"/>
              <a:buChar char="•"/>
            </a:pPr>
            <a:r>
              <a:rPr lang="en-US" dirty="0" smtClean="0">
                <a:latin typeface="Calibri" panose="020F0502020204030204" pitchFamily="34" charset="0"/>
              </a:rPr>
              <a:t>How do we avoid complacency?</a:t>
            </a:r>
          </a:p>
          <a:p>
            <a:pPr marL="342900" indent="-342900">
              <a:buSzPct val="100000"/>
              <a:buFont typeface="Arial" panose="020B0604020202020204" pitchFamily="34" charset="0"/>
              <a:buChar char="•"/>
            </a:pPr>
            <a:r>
              <a:rPr lang="en-US" dirty="0" smtClean="0">
                <a:latin typeface="Calibri" panose="020F0502020204030204" pitchFamily="34" charset="0"/>
              </a:rPr>
              <a:t>How do supervisors and managers best engage with employees on the results?</a:t>
            </a:r>
            <a:endParaRPr lang="en-US"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Feedback from the Committee</a:t>
            </a:r>
            <a:endParaRPr lang="en-US" dirty="0"/>
          </a:p>
        </p:txBody>
      </p:sp>
      <p:sp>
        <p:nvSpPr>
          <p:cNvPr id="4" name="Slide Number Placeholder 3"/>
          <p:cNvSpPr>
            <a:spLocks noGrp="1"/>
          </p:cNvSpPr>
          <p:nvPr>
            <p:ph type="sldNum" sz="quarter" idx="4294967295"/>
          </p:nvPr>
        </p:nvSpPr>
        <p:spPr>
          <a:xfrm>
            <a:off x="7010400" y="6473174"/>
            <a:ext cx="2133600" cy="365125"/>
          </a:xfrm>
          <a:prstGeom prst="rect">
            <a:avLst/>
          </a:prstGeom>
        </p:spPr>
        <p:txBody>
          <a:bodyPr/>
          <a:lstStyle/>
          <a:p>
            <a:pPr algn="r"/>
            <a:fld id="{926DFD61-04D6-B043-8980-F66A25D267A3}" type="slidenum">
              <a:rPr lang="en-US" sz="1400" smtClean="0">
                <a:solidFill>
                  <a:schemeClr val="bg1"/>
                </a:solidFill>
              </a:rPr>
              <a:pPr algn="r"/>
              <a:t>12</a:t>
            </a:fld>
            <a:endParaRPr lang="en-US" sz="1400" dirty="0">
              <a:solidFill>
                <a:schemeClr val="bg1"/>
              </a:solidFill>
            </a:endParaRPr>
          </a:p>
        </p:txBody>
      </p:sp>
    </p:spTree>
    <p:extLst>
      <p:ext uri="{BB962C8B-B14F-4D97-AF65-F5344CB8AC3E}">
        <p14:creationId xmlns:p14="http://schemas.microsoft.com/office/powerpoint/2010/main" val="251614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775948"/>
            <a:ext cx="8229600" cy="739797"/>
          </a:xfrm>
        </p:spPr>
        <p:txBody>
          <a:bodyPr/>
          <a:lstStyle/>
          <a:p>
            <a:r>
              <a:rPr lang="en-US" dirty="0" smtClean="0"/>
              <a:t>2016 FEVS Results Overview</a:t>
            </a:r>
            <a:endParaRPr lang="en-US" dirty="0"/>
          </a:p>
        </p:txBody>
      </p:sp>
      <p:sp>
        <p:nvSpPr>
          <p:cNvPr id="4" name="Slide Number Placeholder 3"/>
          <p:cNvSpPr>
            <a:spLocks noGrp="1"/>
          </p:cNvSpPr>
          <p:nvPr>
            <p:ph type="sldNum" sz="quarter" idx="4294967295"/>
          </p:nvPr>
        </p:nvSpPr>
        <p:spPr>
          <a:xfrm>
            <a:off x="7010400" y="6473174"/>
            <a:ext cx="2133600" cy="365125"/>
          </a:xfrm>
          <a:prstGeom prst="rect">
            <a:avLst/>
          </a:prstGeom>
        </p:spPr>
        <p:txBody>
          <a:bodyPr/>
          <a:lstStyle/>
          <a:p>
            <a:pPr algn="r"/>
            <a:fld id="{926DFD61-04D6-B043-8980-F66A25D267A3}" type="slidenum">
              <a:rPr lang="en-US" sz="1400" smtClean="0">
                <a:solidFill>
                  <a:schemeClr val="bg1"/>
                </a:solidFill>
              </a:rPr>
              <a:pPr algn="r"/>
              <a:t>2</a:t>
            </a:fld>
            <a:endParaRPr lang="en-US" sz="1400" dirty="0">
              <a:solidFill>
                <a:schemeClr val="bg1"/>
              </a:solidFill>
            </a:endParaRPr>
          </a:p>
        </p:txBody>
      </p:sp>
      <p:graphicFrame>
        <p:nvGraphicFramePr>
          <p:cNvPr id="2" name="Table 1"/>
          <p:cNvGraphicFramePr>
            <a:graphicFrameLocks noGrp="1"/>
          </p:cNvGraphicFramePr>
          <p:nvPr>
            <p:extLst/>
          </p:nvPr>
        </p:nvGraphicFramePr>
        <p:xfrm>
          <a:off x="574431" y="1596462"/>
          <a:ext cx="7988656" cy="1737360"/>
        </p:xfrm>
        <a:graphic>
          <a:graphicData uri="http://schemas.openxmlformats.org/drawingml/2006/table">
            <a:tbl>
              <a:tblPr firstRow="1" bandRow="1">
                <a:tableStyleId>{5C22544A-7EE6-4342-B048-85BDC9FD1C3A}</a:tableStyleId>
              </a:tblPr>
              <a:tblGrid>
                <a:gridCol w="7988656"/>
              </a:tblGrid>
              <a:tr h="238663">
                <a:tc>
                  <a:txBody>
                    <a:bodyPr/>
                    <a:lstStyle/>
                    <a:p>
                      <a:r>
                        <a:rPr lang="en-US" sz="2000" dirty="0" smtClean="0"/>
                        <a:t>Accolades </a:t>
                      </a:r>
                      <a:endParaRPr lang="en-US" sz="2000" dirty="0"/>
                    </a:p>
                  </a:txBody>
                  <a:tcPr/>
                </a:tc>
              </a:tr>
              <a:tr h="986778">
                <a:tc>
                  <a:txBody>
                    <a:bodyPr/>
                    <a:lstStyle/>
                    <a:p>
                      <a:pPr marL="109728" lvl="1" indent="-109728">
                        <a:spcAft>
                          <a:spcPts val="600"/>
                        </a:spcAft>
                        <a:buFont typeface="Arial" panose="020B0604020202020204" pitchFamily="34" charset="0"/>
                        <a:buChar char="•"/>
                      </a:pPr>
                      <a:r>
                        <a:rPr lang="en-US" sz="1800" dirty="0" smtClean="0"/>
                        <a:t>NSF recognized for improvement in Employee Engagement and New IQ in OPM’s government-wide FEVS report</a:t>
                      </a:r>
                    </a:p>
                    <a:p>
                      <a:pPr marL="109728" lvl="1" indent="-109728">
                        <a:spcAft>
                          <a:spcPts val="600"/>
                        </a:spcAft>
                        <a:buFont typeface="Arial" panose="020B0604020202020204" pitchFamily="34" charset="0"/>
                        <a:buChar char="•"/>
                      </a:pPr>
                      <a:r>
                        <a:rPr lang="en-US" sz="1800" dirty="0" smtClean="0"/>
                        <a:t>3 point increase in NSF’s Employee engagement score from 2015 to 73%</a:t>
                      </a:r>
                    </a:p>
                    <a:p>
                      <a:pPr marL="109728" lvl="1" indent="-109728">
                        <a:spcAft>
                          <a:spcPts val="600"/>
                        </a:spcAft>
                        <a:buFont typeface="Arial" panose="020B0604020202020204" pitchFamily="34" charset="0"/>
                        <a:buChar char="•"/>
                      </a:pPr>
                      <a:r>
                        <a:rPr lang="en-US" sz="1800" dirty="0" smtClean="0"/>
                        <a:t>3 point increase in NSF’s New IQ index of diversity and inclusion from 2015 to 65%</a:t>
                      </a:r>
                    </a:p>
                  </a:txBody>
                  <a:tcPr/>
                </a:tc>
              </a:tr>
            </a:tbl>
          </a:graphicData>
        </a:graphic>
      </p:graphicFrame>
      <p:graphicFrame>
        <p:nvGraphicFramePr>
          <p:cNvPr id="7" name="Table 6"/>
          <p:cNvGraphicFramePr>
            <a:graphicFrameLocks noGrp="1"/>
          </p:cNvGraphicFramePr>
          <p:nvPr>
            <p:extLst/>
          </p:nvPr>
        </p:nvGraphicFramePr>
        <p:xfrm>
          <a:off x="574431" y="3692348"/>
          <a:ext cx="7988656" cy="1211149"/>
        </p:xfrm>
        <a:graphic>
          <a:graphicData uri="http://schemas.openxmlformats.org/drawingml/2006/table">
            <a:tbl>
              <a:tblPr firstRow="1" bandRow="1">
                <a:tableStyleId>{5C22544A-7EE6-4342-B048-85BDC9FD1C3A}</a:tableStyleId>
              </a:tblPr>
              <a:tblGrid>
                <a:gridCol w="7988656"/>
              </a:tblGrid>
              <a:tr h="313353">
                <a:tc>
                  <a:txBody>
                    <a:bodyPr/>
                    <a:lstStyle/>
                    <a:p>
                      <a:r>
                        <a:rPr lang="en-US" sz="1800" dirty="0" smtClean="0"/>
                        <a:t>Benchmarking</a:t>
                      </a:r>
                      <a:endParaRPr lang="en-US" sz="1800" dirty="0"/>
                    </a:p>
                  </a:txBody>
                  <a:tcPr/>
                </a:tc>
              </a:tr>
              <a:tr h="845389">
                <a:tc>
                  <a:txBody>
                    <a:bodyPr/>
                    <a:lstStyle/>
                    <a:p>
                      <a:pPr marL="0" lvl="1" indent="0">
                        <a:spcAft>
                          <a:spcPts val="600"/>
                        </a:spcAft>
                        <a:buFont typeface="Arial" panose="020B0604020202020204" pitchFamily="34" charset="0"/>
                        <a:buNone/>
                      </a:pPr>
                      <a:r>
                        <a:rPr lang="en-US" sz="1800" dirty="0" smtClean="0"/>
                        <a:t>NSF is third highest among medium and small agencies</a:t>
                      </a:r>
                      <a:r>
                        <a:rPr lang="en-US" sz="1800" baseline="0" dirty="0" smtClean="0"/>
                        <a:t> on Employee Engagement scores (</a:t>
                      </a:r>
                      <a:r>
                        <a:rPr lang="en-US" sz="1800" dirty="0" smtClean="0"/>
                        <a:t>behind OMB’s 78% and NRC’s 74%) </a:t>
                      </a:r>
                    </a:p>
                  </a:txBody>
                  <a:tcPr/>
                </a:tc>
              </a:tr>
            </a:tbl>
          </a:graphicData>
        </a:graphic>
      </p:graphicFrame>
    </p:spTree>
    <p:extLst>
      <p:ext uri="{BB962C8B-B14F-4D97-AF65-F5344CB8AC3E}">
        <p14:creationId xmlns:p14="http://schemas.microsoft.com/office/powerpoint/2010/main" val="145307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pPr marL="342900" indent="-342900">
              <a:buSzPct val="100000"/>
              <a:buFont typeface="Arial" panose="020B0604020202020204" pitchFamily="34" charset="0"/>
              <a:buChar char="•"/>
            </a:pPr>
            <a:r>
              <a:rPr lang="en-US" dirty="0" smtClean="0">
                <a:latin typeface="+mn-lt"/>
              </a:rPr>
              <a:t>74% response rate (government-wide 46%)</a:t>
            </a:r>
          </a:p>
          <a:p>
            <a:pPr marL="342900" indent="-342900">
              <a:buSzPct val="100000"/>
              <a:buFont typeface="Arial" panose="020B0604020202020204" pitchFamily="34" charset="0"/>
              <a:buChar char="•"/>
            </a:pPr>
            <a:r>
              <a:rPr lang="en-US" dirty="0" smtClean="0">
                <a:latin typeface="+mn-lt"/>
              </a:rPr>
              <a:t>All item scores at or above government average except two </a:t>
            </a:r>
          </a:p>
          <a:p>
            <a:pPr lvl="1">
              <a:buSzPct val="90000"/>
              <a:buFont typeface="Courier New" panose="02070309020205020404" pitchFamily="49" charset="0"/>
              <a:buChar char="o"/>
            </a:pPr>
            <a:r>
              <a:rPr lang="en-US" dirty="0" smtClean="0">
                <a:latin typeface="+mn-lt"/>
              </a:rPr>
              <a:t>My workload is reasonable (NSF = 50%, G-wide = 57%)</a:t>
            </a:r>
          </a:p>
          <a:p>
            <a:pPr lvl="1">
              <a:buSzPct val="90000"/>
              <a:buFont typeface="Courier New" panose="02070309020205020404" pitchFamily="49" charset="0"/>
              <a:buChar char="o"/>
            </a:pPr>
            <a:r>
              <a:rPr lang="en-US" dirty="0" smtClean="0">
                <a:latin typeface="+mn-lt"/>
              </a:rPr>
              <a:t>Prepared for potential security threats (NSF = 75%, G-wide = 77%)</a:t>
            </a:r>
          </a:p>
          <a:p>
            <a:pPr marL="342900" indent="-342900">
              <a:buSzPct val="100000"/>
              <a:buFont typeface="Arial" panose="020B0604020202020204" pitchFamily="34" charset="0"/>
              <a:buChar char="•"/>
            </a:pPr>
            <a:r>
              <a:rPr lang="en-US" dirty="0">
                <a:latin typeface="+mn-lt"/>
              </a:rPr>
              <a:t>Most directorate/office </a:t>
            </a:r>
            <a:r>
              <a:rPr lang="en-US" dirty="0" smtClean="0">
                <a:latin typeface="+mn-lt"/>
              </a:rPr>
              <a:t>index scores </a:t>
            </a:r>
            <a:r>
              <a:rPr lang="en-US" dirty="0">
                <a:latin typeface="+mn-lt"/>
              </a:rPr>
              <a:t>at or above OPM’s “strength threshold” of 65%</a:t>
            </a:r>
          </a:p>
          <a:p>
            <a:pPr marL="342900" indent="-342900">
              <a:buSzPct val="100000"/>
              <a:buFont typeface="Arial" panose="020B0604020202020204" pitchFamily="34" charset="0"/>
              <a:buChar char="•"/>
            </a:pPr>
            <a:r>
              <a:rPr lang="en-US" dirty="0">
                <a:latin typeface="+mn-lt"/>
              </a:rPr>
              <a:t>On-going focus areas: workload, career development, performance management</a:t>
            </a:r>
          </a:p>
        </p:txBody>
      </p:sp>
      <p:sp>
        <p:nvSpPr>
          <p:cNvPr id="3" name="Title 2"/>
          <p:cNvSpPr>
            <a:spLocks noGrp="1"/>
          </p:cNvSpPr>
          <p:nvPr>
            <p:ph type="title"/>
          </p:nvPr>
        </p:nvSpPr>
        <p:spPr/>
        <p:txBody>
          <a:bodyPr/>
          <a:lstStyle/>
          <a:p>
            <a:r>
              <a:rPr lang="en-US" smtClean="0"/>
              <a:t>2016 FEVS Results Overview</a:t>
            </a:r>
            <a:endParaRPr lang="en-US" dirty="0"/>
          </a:p>
        </p:txBody>
      </p:sp>
      <p:sp>
        <p:nvSpPr>
          <p:cNvPr id="4" name="Slide Number Placeholder 3"/>
          <p:cNvSpPr>
            <a:spLocks noGrp="1"/>
          </p:cNvSpPr>
          <p:nvPr>
            <p:ph type="sldNum" sz="quarter" idx="4294967295"/>
          </p:nvPr>
        </p:nvSpPr>
        <p:spPr>
          <a:xfrm>
            <a:off x="7010400" y="6473174"/>
            <a:ext cx="2133600" cy="365125"/>
          </a:xfrm>
          <a:prstGeom prst="rect">
            <a:avLst/>
          </a:prstGeom>
        </p:spPr>
        <p:txBody>
          <a:bodyPr/>
          <a:lstStyle/>
          <a:p>
            <a:pPr algn="r"/>
            <a:fld id="{926DFD61-04D6-B043-8980-F66A25D267A3}" type="slidenum">
              <a:rPr lang="en-US" sz="1400" smtClean="0">
                <a:solidFill>
                  <a:schemeClr val="bg1"/>
                </a:solidFill>
              </a:rPr>
              <a:pPr algn="r"/>
              <a:t>3</a:t>
            </a:fld>
            <a:endParaRPr lang="en-US" sz="1400" dirty="0">
              <a:solidFill>
                <a:schemeClr val="bg1"/>
              </a:solidFill>
            </a:endParaRPr>
          </a:p>
        </p:txBody>
      </p:sp>
    </p:spTree>
    <p:extLst>
      <p:ext uri="{BB962C8B-B14F-4D97-AF65-F5344CB8AC3E}">
        <p14:creationId xmlns:p14="http://schemas.microsoft.com/office/powerpoint/2010/main" val="115169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829588"/>
            <a:ext cx="8229600" cy="739797"/>
          </a:xfrm>
        </p:spPr>
        <p:txBody>
          <a:bodyPr/>
          <a:lstStyle/>
          <a:p>
            <a:r>
              <a:rPr lang="en-US" dirty="0" smtClean="0"/>
              <a:t>OPM’s FEVS Index Scores by Year</a:t>
            </a:r>
            <a:endParaRPr lang="en-US" dirty="0"/>
          </a:p>
        </p:txBody>
      </p:sp>
      <p:sp>
        <p:nvSpPr>
          <p:cNvPr id="4" name="Slide Number Placeholder 3"/>
          <p:cNvSpPr>
            <a:spLocks noGrp="1"/>
          </p:cNvSpPr>
          <p:nvPr>
            <p:ph type="sldNum" sz="quarter" idx="4294967295"/>
          </p:nvPr>
        </p:nvSpPr>
        <p:spPr>
          <a:xfrm>
            <a:off x="7010400" y="6473174"/>
            <a:ext cx="2133600" cy="365125"/>
          </a:xfrm>
          <a:prstGeom prst="rect">
            <a:avLst/>
          </a:prstGeom>
        </p:spPr>
        <p:txBody>
          <a:bodyPr/>
          <a:lstStyle/>
          <a:p>
            <a:fld id="{926DFD61-04D6-B043-8980-F66A25D267A3}" type="slidenum">
              <a:rPr lang="en-US" smtClean="0"/>
              <a:pPr/>
              <a:t>4</a:t>
            </a:fld>
            <a:endParaRPr lang="en-US" dirty="0"/>
          </a:p>
        </p:txBody>
      </p:sp>
      <p:pic>
        <p:nvPicPr>
          <p:cNvPr id="2" name="Picture 1"/>
          <p:cNvPicPr>
            <a:picLocks noChangeAspect="1"/>
          </p:cNvPicPr>
          <p:nvPr/>
        </p:nvPicPr>
        <p:blipFill>
          <a:blip r:embed="rId3"/>
          <a:stretch>
            <a:fillRect/>
          </a:stretch>
        </p:blipFill>
        <p:spPr>
          <a:xfrm>
            <a:off x="681173" y="1467556"/>
            <a:ext cx="7781652" cy="4052793"/>
          </a:xfrm>
          <a:prstGeom prst="rect">
            <a:avLst/>
          </a:prstGeom>
        </p:spPr>
      </p:pic>
    </p:spTree>
    <p:extLst>
      <p:ext uri="{BB962C8B-B14F-4D97-AF65-F5344CB8AC3E}">
        <p14:creationId xmlns:p14="http://schemas.microsoft.com/office/powerpoint/2010/main" val="4214430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775948"/>
            <a:ext cx="8229600" cy="739797"/>
          </a:xfrm>
        </p:spPr>
        <p:txBody>
          <a:bodyPr/>
          <a:lstStyle/>
          <a:p>
            <a:r>
              <a:rPr lang="en-US" dirty="0" smtClean="0"/>
              <a:t>NSF’s FEVS Index Scores by Year</a:t>
            </a:r>
            <a:endParaRPr lang="en-US" dirty="0"/>
          </a:p>
        </p:txBody>
      </p:sp>
      <p:sp>
        <p:nvSpPr>
          <p:cNvPr id="4" name="Slide Number Placeholder 3"/>
          <p:cNvSpPr>
            <a:spLocks noGrp="1"/>
          </p:cNvSpPr>
          <p:nvPr>
            <p:ph type="sldNum" sz="quarter" idx="4294967295"/>
          </p:nvPr>
        </p:nvSpPr>
        <p:spPr>
          <a:xfrm>
            <a:off x="7010400" y="6473174"/>
            <a:ext cx="2133600" cy="365125"/>
          </a:xfrm>
          <a:prstGeom prst="rect">
            <a:avLst/>
          </a:prstGeom>
        </p:spPr>
        <p:txBody>
          <a:bodyPr/>
          <a:lstStyle/>
          <a:p>
            <a:fld id="{926DFD61-04D6-B043-8980-F66A25D267A3}" type="slidenum">
              <a:rPr lang="en-US" smtClean="0"/>
              <a:pPr/>
              <a:t>5</a:t>
            </a:fld>
            <a:endParaRPr lang="en-US" dirty="0"/>
          </a:p>
        </p:txBody>
      </p:sp>
      <p:pic>
        <p:nvPicPr>
          <p:cNvPr id="2" name="Picture 1"/>
          <p:cNvPicPr>
            <a:picLocks noChangeAspect="1"/>
          </p:cNvPicPr>
          <p:nvPr/>
        </p:nvPicPr>
        <p:blipFill>
          <a:blip r:embed="rId3"/>
          <a:stretch>
            <a:fillRect/>
          </a:stretch>
        </p:blipFill>
        <p:spPr>
          <a:xfrm>
            <a:off x="626008" y="1400603"/>
            <a:ext cx="7891982" cy="4110254"/>
          </a:xfrm>
          <a:prstGeom prst="rect">
            <a:avLst/>
          </a:prstGeom>
        </p:spPr>
      </p:pic>
    </p:spTree>
    <p:extLst>
      <p:ext uri="{BB962C8B-B14F-4D97-AF65-F5344CB8AC3E}">
        <p14:creationId xmlns:p14="http://schemas.microsoft.com/office/powerpoint/2010/main" val="1662569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775948"/>
            <a:ext cx="8229600" cy="739797"/>
          </a:xfrm>
        </p:spPr>
        <p:txBody>
          <a:bodyPr/>
          <a:lstStyle/>
          <a:p>
            <a:r>
              <a:rPr lang="en-US" dirty="0" smtClean="0"/>
              <a:t>2016 FEVS Item-Level Results Overview</a:t>
            </a:r>
            <a:endParaRPr lang="en-US" dirty="0"/>
          </a:p>
        </p:txBody>
      </p:sp>
      <p:sp>
        <p:nvSpPr>
          <p:cNvPr id="4" name="Slide Number Placeholder 3"/>
          <p:cNvSpPr>
            <a:spLocks noGrp="1"/>
          </p:cNvSpPr>
          <p:nvPr>
            <p:ph type="sldNum" sz="quarter" idx="4294967295"/>
          </p:nvPr>
        </p:nvSpPr>
        <p:spPr>
          <a:xfrm>
            <a:off x="7010400" y="6473174"/>
            <a:ext cx="2133600" cy="365125"/>
          </a:xfrm>
          <a:prstGeom prst="rect">
            <a:avLst/>
          </a:prstGeom>
        </p:spPr>
        <p:txBody>
          <a:bodyPr/>
          <a:lstStyle/>
          <a:p>
            <a:pPr algn="r"/>
            <a:fld id="{926DFD61-04D6-B043-8980-F66A25D267A3}" type="slidenum">
              <a:rPr lang="en-US" sz="1400" smtClean="0">
                <a:solidFill>
                  <a:schemeClr val="bg1"/>
                </a:solidFill>
              </a:rPr>
              <a:pPr algn="r"/>
              <a:t>6</a:t>
            </a:fld>
            <a:endParaRPr lang="en-US" sz="1400" dirty="0">
              <a:solidFill>
                <a:schemeClr val="bg1"/>
              </a:solidFill>
            </a:endParaRPr>
          </a:p>
        </p:txBody>
      </p:sp>
      <p:graphicFrame>
        <p:nvGraphicFramePr>
          <p:cNvPr id="5" name="Table 4"/>
          <p:cNvGraphicFramePr>
            <a:graphicFrameLocks noGrp="1"/>
          </p:cNvGraphicFramePr>
          <p:nvPr>
            <p:extLst/>
          </p:nvPr>
        </p:nvGraphicFramePr>
        <p:xfrm>
          <a:off x="457198" y="1515745"/>
          <a:ext cx="8229601" cy="1774143"/>
        </p:xfrm>
        <a:graphic>
          <a:graphicData uri="http://schemas.openxmlformats.org/drawingml/2006/table">
            <a:tbl>
              <a:tblPr/>
              <a:tblGrid>
                <a:gridCol w="1941698"/>
                <a:gridCol w="5724013"/>
                <a:gridCol w="563890"/>
              </a:tblGrid>
              <a:tr h="428669">
                <a:tc>
                  <a:txBody>
                    <a:bodyPr/>
                    <a:lstStyle/>
                    <a:p>
                      <a:pPr algn="ctr" fontAlgn="ctr"/>
                      <a:r>
                        <a:rPr lang="en-US" sz="1200" b="1" i="0" u="none" strike="noStrike" dirty="0">
                          <a:solidFill>
                            <a:schemeClr val="tx1"/>
                          </a:solidFill>
                          <a:effectLst/>
                          <a:latin typeface="Calibri Light" panose="020F0302020204030204" pitchFamily="34" charset="0"/>
                        </a:rPr>
                        <a:t>Greatest Increase 2012-2016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168275" indent="0" algn="l" fontAlgn="ctr"/>
                      <a:r>
                        <a:rPr lang="en-US" sz="1200" b="0" i="0" u="none" strike="noStrike" dirty="0">
                          <a:solidFill>
                            <a:srgbClr val="000000"/>
                          </a:solidFill>
                          <a:effectLst/>
                          <a:latin typeface="Calibri Light" panose="020F0302020204030204" pitchFamily="34" charset="0"/>
                        </a:rPr>
                        <a:t>(64) How satisfied are you with the information you receive from management on what's going on in your organization?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Light" panose="020F0302020204030204" pitchFamily="34" charset="0"/>
                        </a:rPr>
                        <a:t>14.6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4072">
                <a:tc>
                  <a:txBody>
                    <a:bodyPr/>
                    <a:lstStyle/>
                    <a:p>
                      <a:pPr algn="ctr" fontAlgn="ctr"/>
                      <a:r>
                        <a:rPr lang="en-US" sz="1200" b="0" i="0" u="none" strike="noStrike" dirty="0">
                          <a:solidFill>
                            <a:schemeClr val="tx1"/>
                          </a:solidFill>
                          <a:effectLst/>
                          <a:latin typeface="Calibri Light" panose="020F0302020204030204" pitchFamily="34" charset="0"/>
                        </a:rPr>
                        <a:t>Greatest Decrease 2012-2016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168275" indent="0" algn="l" defTabSz="457200" rtl="0" eaLnBrk="1" fontAlgn="ctr" latinLnBrk="0" hangingPunct="1"/>
                      <a:r>
                        <a:rPr lang="en-US" sz="1200" b="0" i="0" u="none" strike="noStrike" kern="1200" dirty="0">
                          <a:solidFill>
                            <a:srgbClr val="000000"/>
                          </a:solidFill>
                          <a:effectLst/>
                          <a:latin typeface="Calibri Light" panose="020F0302020204030204" pitchFamily="34" charset="0"/>
                          <a:ea typeface="+mn-ea"/>
                          <a:cs typeface="+mn-cs"/>
                        </a:rPr>
                        <a:t>N/A - No questions had a net decrease over 2012-2016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Light" panose="020F0302020204030204" pitchFamily="34" charset="0"/>
                        </a:rPr>
                        <a:t>N/A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954">
                <a:tc>
                  <a:txBody>
                    <a:bodyPr/>
                    <a:lstStyle/>
                    <a:p>
                      <a:pPr algn="ctr" fontAlgn="ctr"/>
                      <a:endParaRPr lang="en-US" sz="800" b="0" i="0" u="none" strike="noStrike" dirty="0">
                        <a:solidFill>
                          <a:schemeClr val="tx1"/>
                        </a:solidFill>
                        <a:effectLst/>
                        <a:latin typeface="Calibri Light" panose="020F03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168275" indent="0" algn="l" defTabSz="457200" rtl="0" eaLnBrk="1" fontAlgn="ctr" latinLnBrk="0" hangingPunct="1"/>
                      <a:endParaRPr lang="en-US" sz="800" b="0" i="0" u="none" strike="noStrike" kern="1200" dirty="0">
                        <a:solidFill>
                          <a:srgbClr val="000000"/>
                        </a:solidFill>
                        <a:effectLst/>
                        <a:latin typeface="Calibri Light" panose="020F030202020403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endParaRPr lang="en-US" sz="8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r>
              <a:tr h="399393">
                <a:tc>
                  <a:txBody>
                    <a:bodyPr/>
                    <a:lstStyle/>
                    <a:p>
                      <a:pPr algn="ctr" fontAlgn="ctr"/>
                      <a:r>
                        <a:rPr lang="en-US" sz="1200" b="1" i="0" u="none" strike="noStrike" dirty="0">
                          <a:solidFill>
                            <a:schemeClr val="tx1"/>
                          </a:solidFill>
                          <a:effectLst/>
                          <a:latin typeface="Calibri Light" panose="020F0302020204030204" pitchFamily="34" charset="0"/>
                        </a:rPr>
                        <a:t>Greatest Increase 2015-2016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168275" indent="0" algn="l" defTabSz="457200" rtl="0" eaLnBrk="1" fontAlgn="ctr" latinLnBrk="0" hangingPunct="1"/>
                      <a:r>
                        <a:rPr lang="en-US" sz="1200" b="0" i="0" u="none" strike="noStrike" kern="1200" dirty="0">
                          <a:solidFill>
                            <a:srgbClr val="000000"/>
                          </a:solidFill>
                          <a:effectLst/>
                          <a:latin typeface="Calibri Light" panose="020F0302020204030204" pitchFamily="34" charset="0"/>
                          <a:ea typeface="+mn-ea"/>
                          <a:cs typeface="+mn-cs"/>
                        </a:rPr>
                        <a:t>(54) My organization's leaders maintain high standards of honesty and integrity.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Light" panose="020F0302020204030204" pitchFamily="34" charset="0"/>
                        </a:rPr>
                        <a:t>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0089">
                <a:tc>
                  <a:txBody>
                    <a:bodyPr/>
                    <a:lstStyle/>
                    <a:p>
                      <a:pPr algn="ctr" fontAlgn="ctr"/>
                      <a:r>
                        <a:rPr lang="en-US" sz="1200" b="0" i="0" u="none" strike="noStrike" dirty="0">
                          <a:solidFill>
                            <a:schemeClr val="tx1"/>
                          </a:solidFill>
                          <a:effectLst/>
                          <a:latin typeface="Calibri Light" panose="020F0302020204030204" pitchFamily="34" charset="0"/>
                        </a:rPr>
                        <a:t>Greatest Decrease 2015-2016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168275" indent="0" algn="l" defTabSz="457200" rtl="0" eaLnBrk="1" fontAlgn="ctr" latinLnBrk="0" hangingPunct="1"/>
                      <a:r>
                        <a:rPr lang="en-US" sz="1200" b="0" i="0" u="none" strike="noStrike" kern="1200" dirty="0">
                          <a:solidFill>
                            <a:srgbClr val="000000"/>
                          </a:solidFill>
                          <a:effectLst/>
                          <a:latin typeface="Calibri Light" panose="020F0302020204030204" pitchFamily="34" charset="0"/>
                          <a:ea typeface="+mn-ea"/>
                          <a:cs typeface="+mn-cs"/>
                        </a:rPr>
                        <a:t>(14) Physical conditions (for example, noise level, temperature, lighting, cleanliness in the workplace) allow employees to perform their jobs well.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Light" panose="020F0302020204030204" pitchFamily="34" charset="0"/>
                        </a:rPr>
                        <a:t>-3.8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8" name="Table 7"/>
          <p:cNvGraphicFramePr>
            <a:graphicFrameLocks noGrp="1"/>
          </p:cNvGraphicFramePr>
          <p:nvPr>
            <p:extLst/>
          </p:nvPr>
        </p:nvGraphicFramePr>
        <p:xfrm>
          <a:off x="457200" y="3427877"/>
          <a:ext cx="8229599" cy="2080038"/>
        </p:xfrm>
        <a:graphic>
          <a:graphicData uri="http://schemas.openxmlformats.org/drawingml/2006/table">
            <a:tbl>
              <a:tblPr/>
              <a:tblGrid>
                <a:gridCol w="6556786"/>
                <a:gridCol w="548640"/>
                <a:gridCol w="484094"/>
                <a:gridCol w="640079"/>
              </a:tblGrid>
              <a:tr h="534320">
                <a:tc>
                  <a:txBody>
                    <a:bodyPr/>
                    <a:lstStyle/>
                    <a:p>
                      <a:pPr algn="ctr" fontAlgn="ctr"/>
                      <a:r>
                        <a:rPr lang="en-US" sz="1600" b="0" i="0" u="none" strike="noStrike" dirty="0" smtClean="0">
                          <a:solidFill>
                            <a:schemeClr val="tx1"/>
                          </a:solidFill>
                          <a:effectLst/>
                          <a:latin typeface="Calibri Light" panose="020F0302020204030204" pitchFamily="34" charset="0"/>
                        </a:rPr>
                        <a:t>Top</a:t>
                      </a:r>
                      <a:r>
                        <a:rPr lang="en-US" sz="1600" b="0" i="0" u="none" strike="noStrike" baseline="0" dirty="0" smtClean="0">
                          <a:solidFill>
                            <a:schemeClr val="tx1"/>
                          </a:solidFill>
                          <a:effectLst/>
                          <a:latin typeface="Calibri Light" panose="020F0302020204030204" pitchFamily="34" charset="0"/>
                        </a:rPr>
                        <a:t> Five </a:t>
                      </a:r>
                      <a:r>
                        <a:rPr lang="en-US" sz="1600" b="0" i="0" u="none" strike="noStrike" dirty="0" smtClean="0">
                          <a:solidFill>
                            <a:schemeClr val="tx1"/>
                          </a:solidFill>
                          <a:effectLst/>
                          <a:latin typeface="Calibri Light" panose="020F0302020204030204" pitchFamily="34" charset="0"/>
                        </a:rPr>
                        <a:t>Largest </a:t>
                      </a:r>
                      <a:r>
                        <a:rPr lang="en-US" sz="1600" b="0" i="0" u="none" strike="noStrike" dirty="0">
                          <a:solidFill>
                            <a:schemeClr val="tx1"/>
                          </a:solidFill>
                          <a:effectLst/>
                          <a:latin typeface="Calibri Light" panose="020F0302020204030204" pitchFamily="34" charset="0"/>
                        </a:rPr>
                        <a:t>Increases </a:t>
                      </a:r>
                      <a:r>
                        <a:rPr lang="en-US" sz="1600" b="0" i="0" u="none" strike="noStrike" dirty="0" smtClean="0">
                          <a:solidFill>
                            <a:schemeClr val="tx1"/>
                          </a:solidFill>
                          <a:effectLst/>
                          <a:latin typeface="Calibri Light" panose="020F0302020204030204" pitchFamily="34" charset="0"/>
                        </a:rPr>
                        <a:t>2012 to 2016</a:t>
                      </a:r>
                      <a:endParaRPr lang="en-US" sz="1600" b="0" i="0" u="none" strike="noStrike" dirty="0">
                        <a:solidFill>
                          <a:schemeClr val="tx1"/>
                        </a:solidFill>
                        <a:effectLst/>
                        <a:latin typeface="Calibri Light" panose="020F03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0" i="0" u="none" strike="noStrike" dirty="0">
                          <a:solidFill>
                            <a:schemeClr val="tx1"/>
                          </a:solidFill>
                          <a:effectLst/>
                          <a:latin typeface="Calibri Light" panose="020F0302020204030204" pitchFamily="34" charset="0"/>
                        </a:rPr>
                        <a:t>NSF</a:t>
                      </a:r>
                      <a:br>
                        <a:rPr lang="en-US" sz="1200" b="0" i="0" u="none" strike="noStrike" dirty="0">
                          <a:solidFill>
                            <a:schemeClr val="tx1"/>
                          </a:solidFill>
                          <a:effectLst/>
                          <a:latin typeface="Calibri Light" panose="020F0302020204030204" pitchFamily="34" charset="0"/>
                        </a:rPr>
                      </a:br>
                      <a:r>
                        <a:rPr lang="en-US" sz="1200" b="0" i="0" u="none" strike="noStrike" dirty="0">
                          <a:solidFill>
                            <a:schemeClr val="tx1"/>
                          </a:solidFill>
                          <a:effectLst/>
                          <a:latin typeface="Calibri Light" panose="020F0302020204030204" pitchFamily="34" charset="0"/>
                        </a:rPr>
                        <a:t>2012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0" i="0" u="none" strike="noStrike" dirty="0">
                          <a:solidFill>
                            <a:schemeClr val="tx1"/>
                          </a:solidFill>
                          <a:effectLst/>
                          <a:latin typeface="Calibri Light" panose="020F0302020204030204" pitchFamily="34" charset="0"/>
                        </a:rPr>
                        <a:t>NSF</a:t>
                      </a:r>
                      <a:br>
                        <a:rPr lang="en-US" sz="1200" b="0" i="0" u="none" strike="noStrike" dirty="0">
                          <a:solidFill>
                            <a:schemeClr val="tx1"/>
                          </a:solidFill>
                          <a:effectLst/>
                          <a:latin typeface="Calibri Light" panose="020F0302020204030204" pitchFamily="34" charset="0"/>
                        </a:rPr>
                      </a:br>
                      <a:r>
                        <a:rPr lang="en-US" sz="1200" b="0" i="0" u="none" strike="noStrike" dirty="0">
                          <a:solidFill>
                            <a:schemeClr val="tx1"/>
                          </a:solidFill>
                          <a:effectLst/>
                          <a:latin typeface="Calibri Light" panose="020F030202020403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0" i="0" u="none" strike="noStrike" dirty="0">
                          <a:solidFill>
                            <a:schemeClr val="tx1"/>
                          </a:solidFill>
                          <a:effectLst/>
                          <a:latin typeface="Calibri Light" panose="020F0302020204030204" pitchFamily="34" charset="0"/>
                        </a:rPr>
                        <a:t>∆  2012-2016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r>
              <a:tr h="381657">
                <a:tc>
                  <a:txBody>
                    <a:bodyPr/>
                    <a:lstStyle/>
                    <a:p>
                      <a:pPr marL="168275" indent="0" algn="l" defTabSz="457200" rtl="0" eaLnBrk="1" fontAlgn="ctr" latinLnBrk="0" hangingPunct="1"/>
                      <a:r>
                        <a:rPr lang="en-US" sz="1200" b="0" i="0" u="none" strike="noStrike" kern="1200" dirty="0">
                          <a:solidFill>
                            <a:srgbClr val="000000"/>
                          </a:solidFill>
                          <a:effectLst/>
                          <a:latin typeface="Calibri Light" panose="020F0302020204030204" pitchFamily="34" charset="0"/>
                          <a:ea typeface="+mn-ea"/>
                          <a:cs typeface="+mn-cs"/>
                        </a:rPr>
                        <a:t>(64) How satisfied are you with the information you receive from management on what's going on in your organization?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46.2%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14.6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419">
                <a:tc>
                  <a:txBody>
                    <a:bodyPr/>
                    <a:lstStyle/>
                    <a:p>
                      <a:pPr marL="168275" indent="0" algn="l" defTabSz="457200" rtl="0" eaLnBrk="1" fontAlgn="ctr" latinLnBrk="0" hangingPunct="1"/>
                      <a:r>
                        <a:rPr lang="en-US" sz="1200" b="0" i="0" u="none" strike="noStrike" kern="1200" dirty="0">
                          <a:solidFill>
                            <a:srgbClr val="000000"/>
                          </a:solidFill>
                          <a:effectLst/>
                          <a:latin typeface="Calibri Light" panose="020F0302020204030204" pitchFamily="34" charset="0"/>
                          <a:ea typeface="+mn-ea"/>
                          <a:cs typeface="+mn-cs"/>
                        </a:rPr>
                        <a:t>(44) Discussions with my supervisor/team leader about my performance are worthwhile.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59.1%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13.6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1657">
                <a:tc>
                  <a:txBody>
                    <a:bodyPr/>
                    <a:lstStyle/>
                    <a:p>
                      <a:pPr marL="168275" indent="0" algn="l" defTabSz="457200" rtl="0" eaLnBrk="1" fontAlgn="ctr" latinLnBrk="0" hangingPunct="1"/>
                      <a:r>
                        <a:rPr lang="en-US" sz="1200" b="0" i="0" u="none" strike="noStrike" kern="1200" dirty="0">
                          <a:solidFill>
                            <a:srgbClr val="000000"/>
                          </a:solidFill>
                          <a:effectLst/>
                          <a:latin typeface="Calibri Light" panose="020F0302020204030204" pitchFamily="34" charset="0"/>
                          <a:ea typeface="+mn-ea"/>
                          <a:cs typeface="+mn-cs"/>
                        </a:rPr>
                        <a:t>(19) In my most recent performance appraisal, I understood what I had to do to be rated at different performance levels (for example, Fully Successful, Outstanding).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62.4%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12.8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4559">
                <a:tc>
                  <a:txBody>
                    <a:bodyPr/>
                    <a:lstStyle/>
                    <a:p>
                      <a:pPr marL="168275" indent="0" algn="l" defTabSz="457200" rtl="0" eaLnBrk="1" fontAlgn="ctr" latinLnBrk="0" hangingPunct="1"/>
                      <a:r>
                        <a:rPr lang="en-US" sz="1200" b="0" i="0" u="none" strike="noStrike" kern="1200" dirty="0">
                          <a:solidFill>
                            <a:srgbClr val="000000"/>
                          </a:solidFill>
                          <a:effectLst/>
                          <a:latin typeface="Calibri Light" panose="020F0302020204030204" pitchFamily="34" charset="0"/>
                          <a:ea typeface="+mn-ea"/>
                          <a:cs typeface="+mn-cs"/>
                        </a:rPr>
                        <a:t>(66) How satisfied are you with the policies and practices of your senior leaders?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40.1%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12.3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426">
                <a:tc>
                  <a:txBody>
                    <a:bodyPr/>
                    <a:lstStyle/>
                    <a:p>
                      <a:pPr marL="168275" indent="0" algn="l" defTabSz="457200" rtl="0" eaLnBrk="1" fontAlgn="ctr" latinLnBrk="0" hangingPunct="1"/>
                      <a:r>
                        <a:rPr lang="en-US" sz="1200" b="0" i="0" u="none" strike="noStrike" kern="1200" dirty="0">
                          <a:solidFill>
                            <a:srgbClr val="000000"/>
                          </a:solidFill>
                          <a:effectLst/>
                          <a:latin typeface="Calibri Light" panose="020F0302020204030204" pitchFamily="34" charset="0"/>
                          <a:ea typeface="+mn-ea"/>
                          <a:cs typeface="+mn-cs"/>
                        </a:rPr>
                        <a:t>(15) My performance appraisal is a fair reflection of my performance.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67.2%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solidFill>
                          <a:effectLst/>
                          <a:latin typeface="Calibri Light" panose="020F0302020204030204" pitchFamily="34" charset="0"/>
                        </a:rPr>
                        <a:t>12.3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Up Arrow 8"/>
          <p:cNvSpPr/>
          <p:nvPr/>
        </p:nvSpPr>
        <p:spPr>
          <a:xfrm>
            <a:off x="8077200" y="4133227"/>
            <a:ext cx="118334" cy="17212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Up Arrow 9"/>
          <p:cNvSpPr/>
          <p:nvPr/>
        </p:nvSpPr>
        <p:spPr>
          <a:xfrm>
            <a:off x="8077200" y="4393136"/>
            <a:ext cx="118334" cy="17212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Up Arrow 10"/>
          <p:cNvSpPr/>
          <p:nvPr/>
        </p:nvSpPr>
        <p:spPr>
          <a:xfrm>
            <a:off x="8077200" y="4761084"/>
            <a:ext cx="118334" cy="17212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Up Arrow 11"/>
          <p:cNvSpPr/>
          <p:nvPr/>
        </p:nvSpPr>
        <p:spPr>
          <a:xfrm>
            <a:off x="8087958" y="5042971"/>
            <a:ext cx="118334" cy="17212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Up Arrow 12"/>
          <p:cNvSpPr/>
          <p:nvPr/>
        </p:nvSpPr>
        <p:spPr>
          <a:xfrm>
            <a:off x="8100509" y="5293626"/>
            <a:ext cx="118334" cy="17212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943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342900" indent="-342900">
              <a:buSzPct val="100000"/>
              <a:buFont typeface="Arial" panose="020B0604020202020204" pitchFamily="34" charset="0"/>
              <a:buChar char="•"/>
            </a:pPr>
            <a:r>
              <a:rPr lang="en-US" dirty="0" smtClean="0">
                <a:latin typeface="Calibri" panose="020F0502020204030204" pitchFamily="34" charset="0"/>
              </a:rPr>
              <a:t>Relocation (communications and intent to leave)</a:t>
            </a:r>
          </a:p>
          <a:p>
            <a:pPr marL="342900" indent="-342900">
              <a:buSzPct val="100000"/>
              <a:buFont typeface="Arial" panose="020B0604020202020204" pitchFamily="34" charset="0"/>
              <a:buChar char="•"/>
            </a:pPr>
            <a:r>
              <a:rPr lang="en-US" dirty="0" smtClean="0">
                <a:latin typeface="Calibri" panose="020F0502020204030204" pitchFamily="34" charset="0"/>
              </a:rPr>
              <a:t>Inclusive environment</a:t>
            </a:r>
          </a:p>
          <a:p>
            <a:pPr marL="342900" indent="-342900">
              <a:buSzPct val="100000"/>
              <a:buFont typeface="Arial" panose="020B0604020202020204" pitchFamily="34" charset="0"/>
              <a:buChar char="•"/>
            </a:pPr>
            <a:r>
              <a:rPr lang="en-US" dirty="0" smtClean="0">
                <a:latin typeface="Calibri" panose="020F0502020204030204" pitchFamily="34" charset="0"/>
              </a:rPr>
              <a:t>Resolving disagreements</a:t>
            </a:r>
            <a:endParaRPr lang="en-US" dirty="0">
              <a:latin typeface="Calibri" panose="020F0502020204030204" pitchFamily="34" charset="0"/>
            </a:endParaRPr>
          </a:p>
        </p:txBody>
      </p:sp>
      <p:sp>
        <p:nvSpPr>
          <p:cNvPr id="3" name="Title 2"/>
          <p:cNvSpPr>
            <a:spLocks noGrp="1"/>
          </p:cNvSpPr>
          <p:nvPr>
            <p:ph type="title"/>
          </p:nvPr>
        </p:nvSpPr>
        <p:spPr/>
        <p:txBody>
          <a:bodyPr/>
          <a:lstStyle/>
          <a:p>
            <a:r>
              <a:rPr lang="en-US" dirty="0"/>
              <a:t>2016 </a:t>
            </a:r>
            <a:r>
              <a:rPr lang="en-US" dirty="0" smtClean="0"/>
              <a:t>NSF-Specific </a:t>
            </a:r>
            <a:r>
              <a:rPr lang="en-US" dirty="0"/>
              <a:t>Item Results</a:t>
            </a:r>
          </a:p>
        </p:txBody>
      </p:sp>
      <p:sp>
        <p:nvSpPr>
          <p:cNvPr id="4" name="Slide Number Placeholder 3"/>
          <p:cNvSpPr>
            <a:spLocks noGrp="1"/>
          </p:cNvSpPr>
          <p:nvPr>
            <p:ph type="sldNum" sz="quarter" idx="4294967295"/>
          </p:nvPr>
        </p:nvSpPr>
        <p:spPr>
          <a:xfrm>
            <a:off x="7010400" y="6473174"/>
            <a:ext cx="2133600" cy="365125"/>
          </a:xfrm>
          <a:prstGeom prst="rect">
            <a:avLst/>
          </a:prstGeom>
        </p:spPr>
        <p:txBody>
          <a:bodyPr/>
          <a:lstStyle/>
          <a:p>
            <a:pPr algn="r"/>
            <a:fld id="{926DFD61-04D6-B043-8980-F66A25D267A3}" type="slidenum">
              <a:rPr lang="en-US" sz="1400" smtClean="0">
                <a:solidFill>
                  <a:schemeClr val="bg1"/>
                </a:solidFill>
              </a:rPr>
              <a:pPr algn="r"/>
              <a:t>7</a:t>
            </a:fld>
            <a:endParaRPr lang="en-US" sz="1400" dirty="0">
              <a:solidFill>
                <a:schemeClr val="bg1"/>
              </a:solidFill>
            </a:endParaRPr>
          </a:p>
        </p:txBody>
      </p:sp>
    </p:spTree>
    <p:extLst>
      <p:ext uri="{BB962C8B-B14F-4D97-AF65-F5344CB8AC3E}">
        <p14:creationId xmlns:p14="http://schemas.microsoft.com/office/powerpoint/2010/main" val="219535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827" y="782197"/>
            <a:ext cx="8361802" cy="830997"/>
          </a:xfrm>
          <a:prstGeom prst="rect">
            <a:avLst/>
          </a:prstGeom>
          <a:noFill/>
        </p:spPr>
        <p:txBody>
          <a:bodyPr wrap="square" rtlCol="0">
            <a:spAutoFit/>
          </a:bodyPr>
          <a:lstStyle/>
          <a:p>
            <a:pPr algn="ctr"/>
            <a:r>
              <a:rPr lang="en-US" sz="2400" dirty="0"/>
              <a:t>Comparison of Index Scores </a:t>
            </a:r>
            <a:br>
              <a:rPr lang="en-US" sz="2400" dirty="0"/>
            </a:br>
            <a:r>
              <a:rPr lang="en-US" sz="2400" dirty="0"/>
              <a:t>Across </a:t>
            </a:r>
            <a:r>
              <a:rPr lang="en-US" sz="2400" dirty="0" smtClean="0"/>
              <a:t>Perm</a:t>
            </a:r>
            <a:r>
              <a:rPr lang="en-US" sz="2400" dirty="0"/>
              <a:t> </a:t>
            </a:r>
            <a:r>
              <a:rPr lang="en-US" sz="2400" dirty="0" smtClean="0"/>
              <a:t>&amp; Supplemental FEVS Results </a:t>
            </a:r>
            <a:r>
              <a:rPr lang="en-US" sz="2400" dirty="0"/>
              <a:t>for 2015 and 2016</a:t>
            </a:r>
          </a:p>
        </p:txBody>
      </p:sp>
      <p:pic>
        <p:nvPicPr>
          <p:cNvPr id="7" name="Picture 6"/>
          <p:cNvPicPr>
            <a:picLocks noChangeAspect="1"/>
          </p:cNvPicPr>
          <p:nvPr/>
        </p:nvPicPr>
        <p:blipFill>
          <a:blip r:embed="rId3"/>
          <a:stretch>
            <a:fillRect/>
          </a:stretch>
        </p:blipFill>
        <p:spPr>
          <a:xfrm>
            <a:off x="1041316" y="1613194"/>
            <a:ext cx="7358824" cy="3956012"/>
          </a:xfrm>
          <a:prstGeom prst="rect">
            <a:avLst/>
          </a:prstGeom>
        </p:spPr>
      </p:pic>
      <p:sp>
        <p:nvSpPr>
          <p:cNvPr id="4" name="Slide Number Placeholder 3"/>
          <p:cNvSpPr>
            <a:spLocks noGrp="1"/>
          </p:cNvSpPr>
          <p:nvPr>
            <p:ph type="sldNum" sz="quarter" idx="4294967295"/>
          </p:nvPr>
        </p:nvSpPr>
        <p:spPr>
          <a:xfrm>
            <a:off x="7010400" y="6473174"/>
            <a:ext cx="2133600" cy="365125"/>
          </a:xfrm>
          <a:prstGeom prst="rect">
            <a:avLst/>
          </a:prstGeom>
        </p:spPr>
        <p:txBody>
          <a:bodyPr/>
          <a:lstStyle/>
          <a:p>
            <a:pPr algn="r"/>
            <a:r>
              <a:rPr lang="en-US" sz="1400" dirty="0">
                <a:solidFill>
                  <a:schemeClr val="bg1"/>
                </a:solidFill>
              </a:rPr>
              <a:t>8</a:t>
            </a:r>
          </a:p>
        </p:txBody>
      </p:sp>
    </p:spTree>
    <p:extLst>
      <p:ext uri="{BB962C8B-B14F-4D97-AF65-F5344CB8AC3E}">
        <p14:creationId xmlns:p14="http://schemas.microsoft.com/office/powerpoint/2010/main" val="3183998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68953"/>
            <a:ext cx="8229600" cy="739797"/>
          </a:xfrm>
        </p:spPr>
        <p:txBody>
          <a:bodyPr/>
          <a:lstStyle/>
          <a:p>
            <a:r>
              <a:rPr lang="en-US" dirty="0" smtClean="0"/>
              <a:t>Agency Benchmark Results – 2016	</a:t>
            </a:r>
            <a:endParaRPr lang="en-US" dirty="0"/>
          </a:p>
        </p:txBody>
      </p:sp>
      <p:graphicFrame>
        <p:nvGraphicFramePr>
          <p:cNvPr id="4" name="Chart 3"/>
          <p:cNvGraphicFramePr>
            <a:graphicFrameLocks/>
          </p:cNvGraphicFramePr>
          <p:nvPr>
            <p:extLst/>
          </p:nvPr>
        </p:nvGraphicFramePr>
        <p:xfrm>
          <a:off x="0" y="1287236"/>
          <a:ext cx="9144000" cy="426110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p:cNvSpPr>
            <a:spLocks noGrp="1"/>
          </p:cNvSpPr>
          <p:nvPr>
            <p:ph type="sldNum" sz="quarter" idx="4294967295"/>
          </p:nvPr>
        </p:nvSpPr>
        <p:spPr>
          <a:xfrm>
            <a:off x="7010400" y="6473174"/>
            <a:ext cx="2133600" cy="365125"/>
          </a:xfrm>
          <a:prstGeom prst="rect">
            <a:avLst/>
          </a:prstGeom>
        </p:spPr>
        <p:txBody>
          <a:bodyPr/>
          <a:lstStyle/>
          <a:p>
            <a:pPr algn="r"/>
            <a:r>
              <a:rPr lang="en-US" sz="1400" dirty="0" smtClean="0">
                <a:solidFill>
                  <a:schemeClr val="bg1"/>
                </a:solidFill>
              </a:rPr>
              <a:t>9</a:t>
            </a:r>
            <a:endParaRPr lang="en-US" sz="1400" dirty="0">
              <a:solidFill>
                <a:schemeClr val="bg1"/>
              </a:solidFill>
            </a:endParaRPr>
          </a:p>
        </p:txBody>
      </p:sp>
    </p:spTree>
    <p:extLst>
      <p:ext uri="{BB962C8B-B14F-4D97-AF65-F5344CB8AC3E}">
        <p14:creationId xmlns:p14="http://schemas.microsoft.com/office/powerpoint/2010/main" val="11828770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ront_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94baa0ab-dfc3-41f9-b198-3aadac2fb013">Communication</Document_x0020_Type>
    <Category xmlns="94baa0ab-dfc3-41f9-b198-3aadac2fb013">Template</Category>
    <Sub_x0020_Category xmlns="94baa0ab-dfc3-41f9-b198-3aadac2fb013" xsi:nil="true"/>
    <Date xmlns="94baa0ab-dfc3-41f9-b198-3aadac2fb013" xsi:nil="true"/>
    <Year xmlns="94baa0ab-dfc3-41f9-b198-3aadac2fb0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5216D5D42BAFB4A92BE182BEA2C60EF" ma:contentTypeVersion="7" ma:contentTypeDescription="Create a new document." ma:contentTypeScope="" ma:versionID="5441e4e9bef3fe24f407353ebb157e61">
  <xsd:schema xmlns:xsd="http://www.w3.org/2001/XMLSchema" xmlns:xs="http://www.w3.org/2001/XMLSchema" xmlns:p="http://schemas.microsoft.com/office/2006/metadata/properties" xmlns:ns2="94baa0ab-dfc3-41f9-b198-3aadac2fb013" targetNamespace="http://schemas.microsoft.com/office/2006/metadata/properties" ma:root="true" ma:fieldsID="2d1bfd6c1be87ef13383f25fefc361c2" ns2:_="">
    <xsd:import namespace="94baa0ab-dfc3-41f9-b198-3aadac2fb013"/>
    <xsd:element name="properties">
      <xsd:complexType>
        <xsd:sequence>
          <xsd:element name="documentManagement">
            <xsd:complexType>
              <xsd:all>
                <xsd:element ref="ns2:Document_x0020_Type" minOccurs="0"/>
                <xsd:element ref="ns2:Category" minOccurs="0"/>
                <xsd:element ref="ns2:Sub_x0020_Category" minOccurs="0"/>
                <xsd:element ref="ns2:Year"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a0ab-dfc3-41f9-b198-3aadac2fb013"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Air Quality Reports"/>
          <xsd:enumeration value="Budget"/>
          <xsd:enumeration value="Communication"/>
          <xsd:enumeration value="Continuity of Operations"/>
          <xsd:enumeration value="Education and Professional Development"/>
          <xsd:enumeration value="Employee Performance Management"/>
          <xsd:enumeration value="Functional Review"/>
          <xsd:enumeration value="Policy Development"/>
          <xsd:enumeration value="Performance Metrics"/>
          <xsd:enumeration value="Program Review"/>
          <xsd:enumeration value="OIRM Suggestion Responses"/>
          <xsd:enumeration value="Operating Procedures"/>
          <xsd:enumeration value="Surveys"/>
        </xsd:restriction>
      </xsd:simpleType>
    </xsd:element>
    <xsd:element name="Category" ma:index="9" nillable="true" ma:displayName="Category" ma:format="Dropdown" ma:internalName="Category">
      <xsd:simpleType>
        <xsd:restriction base="dms:Choice">
          <xsd:enumeration value="Appropriation Hearing Back-up Book"/>
          <xsd:enumeration value="CHCO Chats"/>
          <xsd:enumeration value="Operating Plans"/>
          <xsd:enumeration value="Newsletters"/>
          <xsd:enumeration value="OIRM All Hands Meeting"/>
          <xsd:enumeration value="OIRM Specific"/>
          <xsd:enumeration value="OIRM Employee Engagement"/>
          <xsd:enumeration value="OIRM Upward Feedback"/>
          <xsd:enumeration value="OIRM Customer Satisfaction Survey"/>
          <xsd:enumeration value="Templat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restriction>
      </xsd:simpleType>
    </xsd:element>
    <xsd:element name="Sub_x0020_Category" ma:index="10" nillable="true" ma:displayName="Sub Category" ma:format="Dropdown" ma:internalName="Sub_x0020_Category">
      <xsd:simpleType>
        <xsd:restriction base="dms:Choice">
          <xsd:enumeration value="Central"/>
          <xsd:enumeration value="Distributed"/>
          <xsd:enumeration value="Logos"/>
          <xsd:enumeration value="Photos"/>
          <xsd:enumeration value="Templates"/>
          <xsd:enumeration value="Powerpoint"/>
          <xsd:enumeration value="E-Bulletin"/>
        </xsd:restriction>
      </xsd:simpleType>
    </xsd:element>
    <xsd:element name="Year" ma:index="11" nillable="true" ma:displayName="Issue" ma:internalName="Year">
      <xsd:simpleType>
        <xsd:restriction base="dms:Text">
          <xsd:maxLength value="255"/>
        </xsd:restriction>
      </xsd:simpleType>
    </xsd:element>
    <xsd:element name="Date" ma:index="13"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870B57-F320-487B-9C5E-03E3C0492BE5}">
  <ds:schemaRefs>
    <ds:schemaRef ds:uri="http://schemas.microsoft.com/office/2006/metadata/longProperties"/>
  </ds:schemaRefs>
</ds:datastoreItem>
</file>

<file path=customXml/itemProps2.xml><?xml version="1.0" encoding="utf-8"?>
<ds:datastoreItem xmlns:ds="http://schemas.openxmlformats.org/officeDocument/2006/customXml" ds:itemID="{1E377699-6C01-439A-821F-F39DFD50D951}">
  <ds:schemaRefs>
    <ds:schemaRef ds:uri="http://purl.org/dc/elements/1.1/"/>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microsoft.com/office/infopath/2007/PartnerControls"/>
    <ds:schemaRef ds:uri="94baa0ab-dfc3-41f9-b198-3aadac2fb013"/>
  </ds:schemaRefs>
</ds:datastoreItem>
</file>

<file path=customXml/itemProps3.xml><?xml version="1.0" encoding="utf-8"?>
<ds:datastoreItem xmlns:ds="http://schemas.openxmlformats.org/officeDocument/2006/customXml" ds:itemID="{D63378CD-3FEA-4AE7-851C-58E0F5A85C5D}">
  <ds:schemaRefs>
    <ds:schemaRef ds:uri="http://schemas.microsoft.com/sharepoint/v3/contenttype/forms"/>
  </ds:schemaRefs>
</ds:datastoreItem>
</file>

<file path=customXml/itemProps4.xml><?xml version="1.0" encoding="utf-8"?>
<ds:datastoreItem xmlns:ds="http://schemas.openxmlformats.org/officeDocument/2006/customXml" ds:itemID="{A3FC3F9A-EB8D-4E76-90CB-DDFA833F75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a0ab-dfc3-41f9-b198-3aadac2fb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Front_Office.thmx</Template>
  <TotalTime>411</TotalTime>
  <Words>1545</Words>
  <Application>Microsoft Office PowerPoint</Application>
  <PresentationFormat>On-screen Show (4:3)</PresentationFormat>
  <Paragraphs>328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MS PGothic</vt:lpstr>
      <vt:lpstr>Arial</vt:lpstr>
      <vt:lpstr>Calibri</vt:lpstr>
      <vt:lpstr>Calibri Light</vt:lpstr>
      <vt:lpstr>Courier New</vt:lpstr>
      <vt:lpstr>Wingdings</vt:lpstr>
      <vt:lpstr>Front_Office</vt:lpstr>
      <vt:lpstr>2016 FEVS Results  Employee Engagement Action Planning</vt:lpstr>
      <vt:lpstr>2016 FEVS Results Overview</vt:lpstr>
      <vt:lpstr>2016 FEVS Results Overview</vt:lpstr>
      <vt:lpstr>OPM’s FEVS Index Scores by Year</vt:lpstr>
      <vt:lpstr>NSF’s FEVS Index Scores by Year</vt:lpstr>
      <vt:lpstr>2016 FEVS Item-Level Results Overview</vt:lpstr>
      <vt:lpstr>2016 NSF-Specific Item Results</vt:lpstr>
      <vt:lpstr>PowerPoint Presentation</vt:lpstr>
      <vt:lpstr>Agency Benchmark Results – 2016 </vt:lpstr>
      <vt:lpstr>Employee Engagement Model</vt:lpstr>
      <vt:lpstr>PowerPoint Presentation</vt:lpstr>
      <vt:lpstr>Feedback from the Committee</vt:lpstr>
    </vt:vector>
  </TitlesOfParts>
  <Company>NSF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Katherine</dc:creator>
  <cp:lastModifiedBy>Rich, Jeffrey S.</cp:lastModifiedBy>
  <cp:revision>16</cp:revision>
  <cp:lastPrinted>2016-11-21T21:21:57Z</cp:lastPrinted>
  <dcterms:created xsi:type="dcterms:W3CDTF">2015-03-26T14:33:50Z</dcterms:created>
  <dcterms:modified xsi:type="dcterms:W3CDTF">2016-11-22T18:51:28Z</dcterms:modified>
</cp:coreProperties>
</file>